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T Rounds Condensed Bold" charset="1" panose="02000806030000020003"/>
      <p:regular r:id="rId22"/>
    </p:embeddedFont>
    <p:embeddedFont>
      <p:font typeface="Arimo Bold" charset="1" panose="020B0704020202020204"/>
      <p:regular r:id="rId23"/>
    </p:embeddedFont>
    <p:embeddedFont>
      <p:font typeface="Canva Sans Bold" charset="1" panose="020B0803030501040103"/>
      <p:regular r:id="rId27"/>
    </p:embeddedFont>
    <p:embeddedFont>
      <p:font typeface="Canva Sans" charset="1" panose="020B0503030501040103"/>
      <p:regular r:id="rId28"/>
    </p:embeddedFont>
    <p:embeddedFont>
      <p:font typeface="Canva Sans Italics" charset="1" panose="020B0503030501040103"/>
      <p:regular r:id="rId29"/>
    </p:embeddedFont>
    <p:embeddedFont>
      <p:font typeface="Arimo" charset="1" panose="020B0604020202020204"/>
      <p:regular r:id="rId31"/>
    </p:embeddedFont>
    <p:embeddedFont>
      <p:font typeface="Fraunces Bold" charset="1" panose="00000000000000000000"/>
      <p:regular r:id="rId35"/>
    </p:embeddedFont>
    <p:embeddedFont>
      <p:font typeface="TT Rounds Condensed" charset="1" panose="020005060300000200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fonts/font31.fntdata" Type="http://schemas.openxmlformats.org/officeDocument/2006/relationships/font"/><Relationship Id="rId32" Target="notesSlides/notesSlide3.xml" Type="http://schemas.openxmlformats.org/officeDocument/2006/relationships/notesSlide"/><Relationship Id="rId33" Target="notesSlides/notesSlide4.xml" Type="http://schemas.openxmlformats.org/officeDocument/2006/relationships/notesSlide"/><Relationship Id="rId34" Target="notesSlides/notesSlide5.xml" Type="http://schemas.openxmlformats.org/officeDocument/2006/relationships/notesSlide"/><Relationship Id="rId35" Target="fonts/font35.fntdata" Type="http://schemas.openxmlformats.org/officeDocument/2006/relationships/font"/><Relationship Id="rId36" Target="notesSlides/notesSlide6.xml" Type="http://schemas.openxmlformats.org/officeDocument/2006/relationships/notesSlide"/><Relationship Id="rId37" Target="fonts/font37.fntdata" Type="http://schemas.openxmlformats.org/officeDocument/2006/relationships/font"/><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notesSlides/notesSlide11.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8.pn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 Id="rId6"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pn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 Id="rId6" Target="../media/image7.png" Type="http://schemas.openxmlformats.org/officeDocument/2006/relationships/image"/><Relationship Id="rId7"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8.pn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 Id="rId6"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8.pn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 Id="rId6" Target="../media/image7.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 Id="rId9" Target="https://research.ibm.com/blog/retrieval-augmented-generation-RAG"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notesSlides/notesSlide2.xml" Type="http://schemas.openxmlformats.org/officeDocument/2006/relationships/notesSlide"/><Relationship Id="rId3" Target="../media/image5.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8.png" Type="http://schemas.openxmlformats.org/officeDocument/2006/relationships/image"/><Relationship Id="rId5"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VAGSSRrgLK0.mp4" Type="http://schemas.openxmlformats.org/officeDocument/2006/relationships/video"/><Relationship Id="rId4" Target="../media/VAGSSRrgLK0.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2" Target="../notesSlides/notesSlide5.xml" Type="http://schemas.openxmlformats.org/officeDocument/2006/relationships/notesSlide"/><Relationship Id="rId3" Target="../media/image8.pn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pn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 Id="rId6" Target="../media/image7.png" Type="http://schemas.openxmlformats.org/officeDocument/2006/relationships/image"/><Relationship Id="rId7"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pn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 Id="rId6"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855"/>
            <a:ext cx="16143837" cy="10527783"/>
          </a:xfrm>
          <a:custGeom>
            <a:avLst/>
            <a:gdLst/>
            <a:ahLst/>
            <a:cxnLst/>
            <a:rect r="r" b="b" t="t" l="l"/>
            <a:pathLst>
              <a:path h="10527783" w="16143837">
                <a:moveTo>
                  <a:pt x="0" y="0"/>
                </a:moveTo>
                <a:lnTo>
                  <a:pt x="16143837" y="0"/>
                </a:lnTo>
                <a:lnTo>
                  <a:pt x="16143837" y="10527783"/>
                </a:lnTo>
                <a:lnTo>
                  <a:pt x="0" y="10527783"/>
                </a:lnTo>
                <a:lnTo>
                  <a:pt x="0" y="0"/>
                </a:lnTo>
                <a:close/>
              </a:path>
            </a:pathLst>
          </a:custGeom>
          <a:blipFill>
            <a:blip r:embed="rId2"/>
            <a:stretch>
              <a:fillRect l="-957" t="-1604" r="0" b="-1604"/>
            </a:stretch>
          </a:blipFill>
        </p:spPr>
      </p:sp>
      <p:sp>
        <p:nvSpPr>
          <p:cNvPr name="Freeform 3" id="3"/>
          <p:cNvSpPr/>
          <p:nvPr/>
        </p:nvSpPr>
        <p:spPr>
          <a:xfrm flipH="true" flipV="false" rot="0">
            <a:off x="7032834" y="-28072"/>
            <a:ext cx="10287000" cy="10287000"/>
          </a:xfrm>
          <a:custGeom>
            <a:avLst/>
            <a:gdLst/>
            <a:ahLst/>
            <a:cxnLst/>
            <a:rect r="r" b="b" t="t" l="l"/>
            <a:pathLst>
              <a:path h="10287000" w="10287000">
                <a:moveTo>
                  <a:pt x="10287000" y="0"/>
                </a:moveTo>
                <a:lnTo>
                  <a:pt x="0" y="0"/>
                </a:lnTo>
                <a:lnTo>
                  <a:pt x="0" y="10287000"/>
                </a:lnTo>
                <a:lnTo>
                  <a:pt x="10287000" y="10287000"/>
                </a:lnTo>
                <a:lnTo>
                  <a:pt x="10287000" y="0"/>
                </a:lnTo>
                <a:close/>
              </a:path>
            </a:pathLst>
          </a:custGeom>
          <a:blipFill>
            <a:blip r:embed="rId3"/>
            <a:stretch>
              <a:fillRect l="0" t="0" r="0" b="0"/>
            </a:stretch>
          </a:blipFill>
        </p:spPr>
      </p:sp>
      <p:sp>
        <p:nvSpPr>
          <p:cNvPr name="Freeform 4" id="4"/>
          <p:cNvSpPr/>
          <p:nvPr/>
        </p:nvSpPr>
        <p:spPr>
          <a:xfrm flipH="true" flipV="false" rot="0">
            <a:off x="14626356" y="7063320"/>
            <a:ext cx="3034962" cy="2780784"/>
          </a:xfrm>
          <a:custGeom>
            <a:avLst/>
            <a:gdLst/>
            <a:ahLst/>
            <a:cxnLst/>
            <a:rect r="r" b="b" t="t" l="l"/>
            <a:pathLst>
              <a:path h="2780784" w="3034962">
                <a:moveTo>
                  <a:pt x="3034962" y="0"/>
                </a:moveTo>
                <a:lnTo>
                  <a:pt x="0" y="0"/>
                </a:lnTo>
                <a:lnTo>
                  <a:pt x="0" y="2780784"/>
                </a:lnTo>
                <a:lnTo>
                  <a:pt x="3034962" y="2780784"/>
                </a:lnTo>
                <a:lnTo>
                  <a:pt x="303496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4626356" y="416159"/>
            <a:ext cx="3034962" cy="2780784"/>
          </a:xfrm>
          <a:custGeom>
            <a:avLst/>
            <a:gdLst/>
            <a:ahLst/>
            <a:cxnLst/>
            <a:rect r="r" b="b" t="t" l="l"/>
            <a:pathLst>
              <a:path h="2780784" w="3034962">
                <a:moveTo>
                  <a:pt x="3034962" y="2780784"/>
                </a:moveTo>
                <a:lnTo>
                  <a:pt x="0" y="2780784"/>
                </a:lnTo>
                <a:lnTo>
                  <a:pt x="0" y="0"/>
                </a:lnTo>
                <a:lnTo>
                  <a:pt x="3034962" y="0"/>
                </a:lnTo>
                <a:lnTo>
                  <a:pt x="3034962" y="2780784"/>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431273" y="853590"/>
            <a:ext cx="8325803" cy="3250256"/>
            <a:chOff x="0" y="0"/>
            <a:chExt cx="2192804" cy="856034"/>
          </a:xfrm>
        </p:grpSpPr>
        <p:sp>
          <p:nvSpPr>
            <p:cNvPr name="Freeform 7" id="7"/>
            <p:cNvSpPr/>
            <p:nvPr/>
          </p:nvSpPr>
          <p:spPr>
            <a:xfrm flipH="false" flipV="false" rot="0">
              <a:off x="0" y="0"/>
              <a:ext cx="2192804" cy="856034"/>
            </a:xfrm>
            <a:custGeom>
              <a:avLst/>
              <a:gdLst/>
              <a:ahLst/>
              <a:cxnLst/>
              <a:rect r="r" b="b" t="t" l="l"/>
              <a:pathLst>
                <a:path h="856034" w="2192804">
                  <a:moveTo>
                    <a:pt x="47423" y="0"/>
                  </a:moveTo>
                  <a:lnTo>
                    <a:pt x="2145381" y="0"/>
                  </a:lnTo>
                  <a:cubicBezTo>
                    <a:pt x="2171572" y="0"/>
                    <a:pt x="2192804" y="21232"/>
                    <a:pt x="2192804" y="47423"/>
                  </a:cubicBezTo>
                  <a:lnTo>
                    <a:pt x="2192804" y="808611"/>
                  </a:lnTo>
                  <a:cubicBezTo>
                    <a:pt x="2192804" y="834802"/>
                    <a:pt x="2171572" y="856034"/>
                    <a:pt x="2145381" y="856034"/>
                  </a:cubicBezTo>
                  <a:lnTo>
                    <a:pt x="47423" y="856034"/>
                  </a:lnTo>
                  <a:cubicBezTo>
                    <a:pt x="21232" y="856034"/>
                    <a:pt x="0" y="834802"/>
                    <a:pt x="0" y="808611"/>
                  </a:cubicBezTo>
                  <a:lnTo>
                    <a:pt x="0" y="47423"/>
                  </a:lnTo>
                  <a:cubicBezTo>
                    <a:pt x="0" y="21232"/>
                    <a:pt x="21232" y="0"/>
                    <a:pt x="47423" y="0"/>
                  </a:cubicBezTo>
                  <a:close/>
                </a:path>
              </a:pathLst>
            </a:custGeom>
            <a:gradFill rotWithShape="true">
              <a:gsLst>
                <a:gs pos="0">
                  <a:srgbClr val="051B42">
                    <a:alpha val="100000"/>
                  </a:srgbClr>
                </a:gs>
                <a:gs pos="100000">
                  <a:srgbClr val="86608C">
                    <a:alpha val="100000"/>
                  </a:srgbClr>
                </a:gs>
              </a:gsLst>
              <a:lin ang="0"/>
            </a:gradFill>
          </p:spPr>
        </p:sp>
        <p:sp>
          <p:nvSpPr>
            <p:cNvPr name="TextBox 8" id="8"/>
            <p:cNvSpPr txBox="true"/>
            <p:nvPr/>
          </p:nvSpPr>
          <p:spPr>
            <a:xfrm>
              <a:off x="0" y="-9525"/>
              <a:ext cx="2192804" cy="865559"/>
            </a:xfrm>
            <a:prstGeom prst="rect">
              <a:avLst/>
            </a:prstGeom>
          </p:spPr>
          <p:txBody>
            <a:bodyPr anchor="ctr" rtlCol="false" tIns="50800" lIns="50800" bIns="50800" rIns="50800"/>
            <a:lstStyle/>
            <a:p>
              <a:pPr algn="ctr">
                <a:lnSpc>
                  <a:spcPts val="3062"/>
                </a:lnSpc>
              </a:pPr>
            </a:p>
          </p:txBody>
        </p:sp>
      </p:grpSp>
      <p:sp>
        <p:nvSpPr>
          <p:cNvPr name="TextBox 9" id="9"/>
          <p:cNvSpPr txBox="true"/>
          <p:nvPr/>
        </p:nvSpPr>
        <p:spPr>
          <a:xfrm rot="0">
            <a:off x="9772504" y="971550"/>
            <a:ext cx="7738592" cy="3010723"/>
          </a:xfrm>
          <a:prstGeom prst="rect">
            <a:avLst/>
          </a:prstGeom>
        </p:spPr>
        <p:txBody>
          <a:bodyPr anchor="t" rtlCol="false" tIns="0" lIns="0" bIns="0" rIns="0">
            <a:spAutoFit/>
          </a:bodyPr>
          <a:lstStyle/>
          <a:p>
            <a:pPr algn="ctr">
              <a:lnSpc>
                <a:spcPts val="5948"/>
              </a:lnSpc>
            </a:pPr>
            <a:r>
              <a:rPr lang="en-US" b="true" sz="4775" spc="-29">
                <a:solidFill>
                  <a:srgbClr val="FFFFFF"/>
                </a:solidFill>
                <a:latin typeface="TT Rounds Condensed Bold"/>
                <a:ea typeface="TT Rounds Condensed Bold"/>
                <a:cs typeface="TT Rounds Condensed Bold"/>
                <a:sym typeface="TT Rounds Condensed Bold"/>
              </a:rPr>
              <a:t>TALLER PRÁCTICO PARA LA CREACIÓN DE HERRAMIENTAS CON INTELIGENCIA ARTIFICIAL</a:t>
            </a:r>
          </a:p>
        </p:txBody>
      </p:sp>
      <p:sp>
        <p:nvSpPr>
          <p:cNvPr name="TextBox 10" id="10"/>
          <p:cNvSpPr txBox="true"/>
          <p:nvPr/>
        </p:nvSpPr>
        <p:spPr>
          <a:xfrm rot="0">
            <a:off x="14424158" y="8014461"/>
            <a:ext cx="3237160" cy="1340021"/>
          </a:xfrm>
          <a:prstGeom prst="rect">
            <a:avLst/>
          </a:prstGeom>
        </p:spPr>
        <p:txBody>
          <a:bodyPr anchor="t" rtlCol="false" tIns="0" lIns="0" bIns="0" rIns="0">
            <a:spAutoFit/>
          </a:bodyPr>
          <a:lstStyle/>
          <a:p>
            <a:pPr algn="ctr">
              <a:lnSpc>
                <a:spcPts val="3685"/>
              </a:lnSpc>
            </a:pPr>
            <a:r>
              <a:rPr lang="en-US" b="true" sz="2624" spc="-15">
                <a:solidFill>
                  <a:srgbClr val="FFFFFF"/>
                </a:solidFill>
                <a:latin typeface="Arimo Bold"/>
                <a:ea typeface="Arimo Bold"/>
                <a:cs typeface="Arimo Bold"/>
                <a:sym typeface="Arimo Bold"/>
              </a:rPr>
              <a:t>Benjamín Oliva</a:t>
            </a:r>
          </a:p>
          <a:p>
            <a:pPr algn="ctr">
              <a:lnSpc>
                <a:spcPts val="2562"/>
              </a:lnSpc>
            </a:pPr>
          </a:p>
          <a:p>
            <a:pPr algn="ctr">
              <a:lnSpc>
                <a:spcPts val="2562"/>
              </a:lnSpc>
            </a:pPr>
            <a:r>
              <a:rPr lang="en-US" b="true" sz="1825" spc="-10">
                <a:solidFill>
                  <a:srgbClr val="FFFFFF"/>
                </a:solidFill>
                <a:latin typeface="Arimo Bold"/>
                <a:ea typeface="Arimo Bold"/>
                <a:cs typeface="Arimo Bold"/>
                <a:sym typeface="Arimo Bold"/>
              </a:rPr>
              <a:t>Octubre</a:t>
            </a:r>
            <a:r>
              <a:rPr lang="en-US" b="true" sz="1825" spc="-10">
                <a:solidFill>
                  <a:srgbClr val="FFFFFF"/>
                </a:solidFill>
                <a:latin typeface="Arimo Bold"/>
                <a:ea typeface="Arimo Bold"/>
                <a:cs typeface="Arimo Bold"/>
                <a:sym typeface="Arimo Bold"/>
              </a:rPr>
              <a:t> 2024</a:t>
            </a:r>
          </a:p>
          <a:p>
            <a:pPr algn="ctr">
              <a:lnSpc>
                <a:spcPts val="2001"/>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40036" t="-436039" r="0" b="-104056"/>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7" id="7"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8" id="8" descr="preencoded.png"/>
          <p:cNvSpPr/>
          <p:nvPr/>
        </p:nvSpPr>
        <p:spPr>
          <a:xfrm flipH="false" flipV="false" rot="0">
            <a:off x="0" y="0"/>
            <a:ext cx="18288000" cy="2758679"/>
          </a:xfrm>
          <a:custGeom>
            <a:avLst/>
            <a:gdLst/>
            <a:ahLst/>
            <a:cxnLst/>
            <a:rect r="r" b="b" t="t" l="l"/>
            <a:pathLst>
              <a:path h="2758679" w="18288000">
                <a:moveTo>
                  <a:pt x="0" y="0"/>
                </a:moveTo>
                <a:lnTo>
                  <a:pt x="18288000" y="0"/>
                </a:lnTo>
                <a:lnTo>
                  <a:pt x="18288000" y="2758679"/>
                </a:lnTo>
                <a:lnTo>
                  <a:pt x="0" y="2758679"/>
                </a:lnTo>
                <a:lnTo>
                  <a:pt x="0" y="0"/>
                </a:lnTo>
                <a:close/>
              </a:path>
            </a:pathLst>
          </a:custGeom>
          <a:blipFill>
            <a:blip r:embed="rId5"/>
            <a:stretch>
              <a:fillRect l="0" t="-64" r="0" b="-64"/>
            </a:stretch>
          </a:blipFill>
        </p:spPr>
      </p:sp>
      <p:sp>
        <p:nvSpPr>
          <p:cNvPr name="Freeform 9" id="9"/>
          <p:cNvSpPr/>
          <p:nvPr/>
        </p:nvSpPr>
        <p:spPr>
          <a:xfrm flipH="false" flipV="false" rot="0">
            <a:off x="15192375" y="9667875"/>
            <a:ext cx="3095625" cy="619125"/>
          </a:xfrm>
          <a:custGeom>
            <a:avLst/>
            <a:gdLst/>
            <a:ahLst/>
            <a:cxnLst/>
            <a:rect r="r" b="b" t="t" l="l"/>
            <a:pathLst>
              <a:path h="619125" w="3095625">
                <a:moveTo>
                  <a:pt x="0" y="0"/>
                </a:moveTo>
                <a:lnTo>
                  <a:pt x="3095625" y="0"/>
                </a:lnTo>
                <a:lnTo>
                  <a:pt x="3095625" y="619125"/>
                </a:lnTo>
                <a:lnTo>
                  <a:pt x="0" y="619125"/>
                </a:lnTo>
                <a:lnTo>
                  <a:pt x="0" y="0"/>
                </a:lnTo>
                <a:close/>
              </a:path>
            </a:pathLst>
          </a:custGeom>
          <a:blipFill>
            <a:blip r:embed="rId6"/>
            <a:stretch>
              <a:fillRect l="0" t="0" r="0" b="0"/>
            </a:stretch>
          </a:blipFill>
        </p:spPr>
      </p:sp>
      <p:sp>
        <p:nvSpPr>
          <p:cNvPr name="TextBox 10" id="10"/>
          <p:cNvSpPr txBox="true"/>
          <p:nvPr/>
        </p:nvSpPr>
        <p:spPr>
          <a:xfrm rot="0">
            <a:off x="772417" y="829567"/>
            <a:ext cx="16257920" cy="1843370"/>
          </a:xfrm>
          <a:prstGeom prst="rect">
            <a:avLst/>
          </a:prstGeom>
        </p:spPr>
        <p:txBody>
          <a:bodyPr anchor="t" rtlCol="false" tIns="0" lIns="0" bIns="0" rIns="0">
            <a:spAutoFit/>
          </a:bodyPr>
          <a:lstStyle/>
          <a:p>
            <a:pPr algn="l">
              <a:lnSpc>
                <a:spcPts val="5373"/>
              </a:lnSpc>
            </a:pPr>
            <a:r>
              <a:rPr lang="en-US" b="true" sz="4312" spc="-25">
                <a:solidFill>
                  <a:srgbClr val="3B4540"/>
                </a:solidFill>
                <a:latin typeface="TT Rounds Condensed Bold"/>
                <a:ea typeface="TT Rounds Condensed Bold"/>
                <a:cs typeface="TT Rounds Condensed Bold"/>
                <a:sym typeface="TT Rounds Condensed Bold"/>
              </a:rPr>
              <a:t>VI. ¿Cómo puede ayudarte el uso de IA en tu día a día?</a:t>
            </a:r>
          </a:p>
          <a:p>
            <a:pPr algn="l" marL="801532" indent="-400766" lvl="1">
              <a:lnSpc>
                <a:spcPts val="4625"/>
              </a:lnSpc>
              <a:buFont typeface="Arial"/>
              <a:buChar char="•"/>
            </a:pPr>
            <a:r>
              <a:rPr lang="en-US" sz="3712" spc="-22">
                <a:solidFill>
                  <a:srgbClr val="3B4540"/>
                </a:solidFill>
                <a:latin typeface="TT Rounds Condensed"/>
                <a:ea typeface="TT Rounds Condensed"/>
                <a:cs typeface="TT Rounds Condensed"/>
                <a:sym typeface="TT Rounds Condensed"/>
              </a:rPr>
              <a:t>Itera</a:t>
            </a:r>
          </a:p>
          <a:p>
            <a:pPr algn="l" marL="801532" indent="-400766" lvl="1">
              <a:lnSpc>
                <a:spcPts val="4627"/>
              </a:lnSpc>
              <a:buFont typeface="Arial"/>
              <a:buChar char="•"/>
            </a:pPr>
            <a:r>
              <a:rPr lang="en-US" sz="3712" spc="-22">
                <a:solidFill>
                  <a:srgbClr val="3B4540"/>
                </a:solidFill>
                <a:latin typeface="TT Rounds Condensed"/>
                <a:ea typeface="TT Rounds Condensed"/>
                <a:cs typeface="TT Rounds Condensed"/>
                <a:sym typeface="TT Rounds Condensed"/>
              </a:rPr>
              <a:t>Deja que el modelo </a:t>
            </a:r>
            <a:r>
              <a:rPr lang="en-US" sz="3712" spc="-22">
                <a:solidFill>
                  <a:srgbClr val="3B4540"/>
                </a:solidFill>
                <a:latin typeface="TT Rounds Condensed"/>
                <a:ea typeface="TT Rounds Condensed"/>
                <a:cs typeface="TT Rounds Condensed"/>
                <a:sym typeface="TT Rounds Condensed"/>
              </a:rPr>
              <a:t>transforme, expanda, infiera</a:t>
            </a:r>
          </a:p>
        </p:txBody>
      </p:sp>
      <p:sp>
        <p:nvSpPr>
          <p:cNvPr name="TextBox 11" id="11"/>
          <p:cNvSpPr txBox="true"/>
          <p:nvPr/>
        </p:nvSpPr>
        <p:spPr>
          <a:xfrm rot="0">
            <a:off x="1028700" y="2981182"/>
            <a:ext cx="16443445" cy="6179445"/>
          </a:xfrm>
          <a:prstGeom prst="rect">
            <a:avLst/>
          </a:prstGeom>
        </p:spPr>
        <p:txBody>
          <a:bodyPr anchor="t" rtlCol="false" tIns="0" lIns="0" bIns="0" rIns="0">
            <a:spAutoFit/>
          </a:bodyPr>
          <a:lstStyle/>
          <a:p>
            <a:pPr algn="l">
              <a:lnSpc>
                <a:spcPts val="3800"/>
              </a:lnSpc>
            </a:pPr>
            <a:r>
              <a:rPr lang="en-US" sz="2714">
                <a:solidFill>
                  <a:srgbClr val="3B4540"/>
                </a:solidFill>
                <a:latin typeface="Canva Sans"/>
                <a:ea typeface="Canva Sans"/>
                <a:cs typeface="Canva Sans"/>
                <a:sym typeface="Canva Sans"/>
              </a:rPr>
              <a:t>prompt = Eres un asistente de IA de servicio al cliente. Tu tarea es enviar una respuesta por correo electrónico a un cliente valioso. Dado el comentario del cliente delimitado por comillas, genera una respuesta para agradecer al cliente por su reseña. Asume que el sentimiento es negativo, por lo tanto discúlpate y sugiere que se comuniquen con el servicio de atención al cliente. Asegúrese de utilizar detalles específicos de la revisión. Escribe en un tono conciso y profesional. Firma el correo electrónico como "Agente de cliente de AI". Comentario del cliente: "{review}"</a:t>
            </a:r>
          </a:p>
          <a:p>
            <a:pPr algn="l">
              <a:lnSpc>
                <a:spcPts val="3800"/>
              </a:lnSpc>
            </a:pPr>
          </a:p>
          <a:p>
            <a:pPr algn="l">
              <a:lnSpc>
                <a:spcPts val="3800"/>
              </a:lnSpc>
            </a:pPr>
            <a:r>
              <a:rPr lang="en-US" sz="2714">
                <a:solidFill>
                  <a:srgbClr val="3B4540"/>
                </a:solidFill>
                <a:latin typeface="Canva Sans"/>
                <a:ea typeface="Canva Sans"/>
                <a:cs typeface="Canva Sans"/>
                <a:sym typeface="Canva Sans"/>
              </a:rPr>
              <a:t>review =  “Compré el celular y llegó en perfecto estado, cero rayones y batería al 99%. El único detalle es que es fabricado en EUA, entonces no cuenta con la charola de sim, fue un problema poderle poner mi línea ya que tuve que contratar un plan de Telcel (solo así te dan la eSIM) y eso implica un gasto mensual más, además de que tardé unos 4 días en poder hacer todo el trámite, tampoco es compatible con otras compañías como Dalefon (tenía otra línea de esta compañía que tampoco pude activar en este cel). Llegó con cable usb genérico.”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40036" t="-436039" r="0" b="-104056"/>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7" id="7"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8" id="8" descr="preencoded.png"/>
          <p:cNvSpPr/>
          <p:nvPr/>
        </p:nvSpPr>
        <p:spPr>
          <a:xfrm flipH="false" flipV="false" rot="0">
            <a:off x="0" y="0"/>
            <a:ext cx="18288000" cy="2758679"/>
          </a:xfrm>
          <a:custGeom>
            <a:avLst/>
            <a:gdLst/>
            <a:ahLst/>
            <a:cxnLst/>
            <a:rect r="r" b="b" t="t" l="l"/>
            <a:pathLst>
              <a:path h="2758679" w="18288000">
                <a:moveTo>
                  <a:pt x="0" y="0"/>
                </a:moveTo>
                <a:lnTo>
                  <a:pt x="18288000" y="0"/>
                </a:lnTo>
                <a:lnTo>
                  <a:pt x="18288000" y="2758679"/>
                </a:lnTo>
                <a:lnTo>
                  <a:pt x="0" y="2758679"/>
                </a:lnTo>
                <a:lnTo>
                  <a:pt x="0" y="0"/>
                </a:lnTo>
                <a:close/>
              </a:path>
            </a:pathLst>
          </a:custGeom>
          <a:blipFill>
            <a:blip r:embed="rId5"/>
            <a:stretch>
              <a:fillRect l="0" t="-64" r="0" b="-64"/>
            </a:stretch>
          </a:blipFill>
        </p:spPr>
      </p:sp>
      <p:sp>
        <p:nvSpPr>
          <p:cNvPr name="Freeform 9" id="9"/>
          <p:cNvSpPr/>
          <p:nvPr/>
        </p:nvSpPr>
        <p:spPr>
          <a:xfrm flipH="false" flipV="false" rot="0">
            <a:off x="15192375" y="9667875"/>
            <a:ext cx="3095625" cy="619125"/>
          </a:xfrm>
          <a:custGeom>
            <a:avLst/>
            <a:gdLst/>
            <a:ahLst/>
            <a:cxnLst/>
            <a:rect r="r" b="b" t="t" l="l"/>
            <a:pathLst>
              <a:path h="619125" w="3095625">
                <a:moveTo>
                  <a:pt x="0" y="0"/>
                </a:moveTo>
                <a:lnTo>
                  <a:pt x="3095625" y="0"/>
                </a:lnTo>
                <a:lnTo>
                  <a:pt x="3095625" y="619125"/>
                </a:lnTo>
                <a:lnTo>
                  <a:pt x="0" y="619125"/>
                </a:lnTo>
                <a:lnTo>
                  <a:pt x="0" y="0"/>
                </a:lnTo>
                <a:close/>
              </a:path>
            </a:pathLst>
          </a:custGeom>
          <a:blipFill>
            <a:blip r:embed="rId6"/>
            <a:stretch>
              <a:fillRect l="0" t="0" r="0" b="0"/>
            </a:stretch>
          </a:blipFill>
        </p:spPr>
      </p:sp>
      <p:sp>
        <p:nvSpPr>
          <p:cNvPr name="Freeform 10" id="10"/>
          <p:cNvSpPr/>
          <p:nvPr/>
        </p:nvSpPr>
        <p:spPr>
          <a:xfrm flipH="false" flipV="false" rot="0">
            <a:off x="10811468" y="6721829"/>
            <a:ext cx="6967107" cy="2778134"/>
          </a:xfrm>
          <a:custGeom>
            <a:avLst/>
            <a:gdLst/>
            <a:ahLst/>
            <a:cxnLst/>
            <a:rect r="r" b="b" t="t" l="l"/>
            <a:pathLst>
              <a:path h="2778134" w="6967107">
                <a:moveTo>
                  <a:pt x="0" y="0"/>
                </a:moveTo>
                <a:lnTo>
                  <a:pt x="6967107" y="0"/>
                </a:lnTo>
                <a:lnTo>
                  <a:pt x="6967107" y="2778134"/>
                </a:lnTo>
                <a:lnTo>
                  <a:pt x="0" y="2778134"/>
                </a:lnTo>
                <a:lnTo>
                  <a:pt x="0" y="0"/>
                </a:lnTo>
                <a:close/>
              </a:path>
            </a:pathLst>
          </a:custGeom>
          <a:blipFill>
            <a:blip r:embed="rId7"/>
            <a:stretch>
              <a:fillRect l="0" t="0" r="0" b="0"/>
            </a:stretch>
          </a:blipFill>
        </p:spPr>
      </p:sp>
      <p:sp>
        <p:nvSpPr>
          <p:cNvPr name="TextBox 11" id="11"/>
          <p:cNvSpPr txBox="true"/>
          <p:nvPr/>
        </p:nvSpPr>
        <p:spPr>
          <a:xfrm rot="0">
            <a:off x="772417" y="829567"/>
            <a:ext cx="16257920" cy="1843370"/>
          </a:xfrm>
          <a:prstGeom prst="rect">
            <a:avLst/>
          </a:prstGeom>
        </p:spPr>
        <p:txBody>
          <a:bodyPr anchor="t" rtlCol="false" tIns="0" lIns="0" bIns="0" rIns="0">
            <a:spAutoFit/>
          </a:bodyPr>
          <a:lstStyle/>
          <a:p>
            <a:pPr algn="l">
              <a:lnSpc>
                <a:spcPts val="5373"/>
              </a:lnSpc>
            </a:pPr>
            <a:r>
              <a:rPr lang="en-US" b="true" sz="4312" spc="-25">
                <a:solidFill>
                  <a:srgbClr val="3B4540"/>
                </a:solidFill>
                <a:latin typeface="TT Rounds Condensed Bold"/>
                <a:ea typeface="TT Rounds Condensed Bold"/>
                <a:cs typeface="TT Rounds Condensed Bold"/>
                <a:sym typeface="TT Rounds Condensed Bold"/>
              </a:rPr>
              <a:t>VI. ¿Cómo puede ayudarte el uso de IA en tu día a día?</a:t>
            </a:r>
          </a:p>
          <a:p>
            <a:pPr algn="l" marL="801532" indent="-400766" lvl="1">
              <a:lnSpc>
                <a:spcPts val="4625"/>
              </a:lnSpc>
              <a:buFont typeface="Arial"/>
              <a:buChar char="•"/>
            </a:pPr>
            <a:r>
              <a:rPr lang="en-US" sz="3712" spc="-22">
                <a:solidFill>
                  <a:srgbClr val="3B4540"/>
                </a:solidFill>
                <a:latin typeface="TT Rounds Condensed"/>
                <a:ea typeface="TT Rounds Condensed"/>
                <a:cs typeface="TT Rounds Condensed"/>
                <a:sym typeface="TT Rounds Condensed"/>
              </a:rPr>
              <a:t>Especifica los pasos necesarios para completar una tarea</a:t>
            </a:r>
          </a:p>
          <a:p>
            <a:pPr algn="l" marL="801532" indent="-400766" lvl="1">
              <a:lnSpc>
                <a:spcPts val="4627"/>
              </a:lnSpc>
              <a:buFont typeface="Arial"/>
              <a:buChar char="•"/>
            </a:pPr>
            <a:r>
              <a:rPr lang="en-US" sz="3712" spc="-22">
                <a:solidFill>
                  <a:srgbClr val="3B4540"/>
                </a:solidFill>
                <a:latin typeface="TT Rounds Condensed"/>
                <a:ea typeface="TT Rounds Condensed"/>
                <a:cs typeface="TT Rounds Condensed"/>
                <a:sym typeface="TT Rounds Condensed"/>
              </a:rPr>
              <a:t>Instruye al modelo para que encuentre su propia solución</a:t>
            </a:r>
          </a:p>
        </p:txBody>
      </p:sp>
      <p:sp>
        <p:nvSpPr>
          <p:cNvPr name="TextBox 12" id="12"/>
          <p:cNvSpPr txBox="true"/>
          <p:nvPr/>
        </p:nvSpPr>
        <p:spPr>
          <a:xfrm rot="0">
            <a:off x="1279221" y="3122670"/>
            <a:ext cx="15329728" cy="4630680"/>
          </a:xfrm>
          <a:prstGeom prst="rect">
            <a:avLst/>
          </a:prstGeom>
        </p:spPr>
        <p:txBody>
          <a:bodyPr anchor="t" rtlCol="false" tIns="0" lIns="0" bIns="0" rIns="0">
            <a:spAutoFit/>
          </a:bodyPr>
          <a:lstStyle/>
          <a:p>
            <a:pPr algn="l">
              <a:lnSpc>
                <a:spcPts val="4640"/>
              </a:lnSpc>
            </a:pPr>
            <a:r>
              <a:rPr lang="en-US" sz="3314">
                <a:solidFill>
                  <a:srgbClr val="3B4540"/>
                </a:solidFill>
                <a:latin typeface="Canva Sans"/>
                <a:ea typeface="Canva Sans"/>
                <a:cs typeface="Canva Sans"/>
                <a:sym typeface="Canva Sans"/>
              </a:rPr>
              <a:t>prompt = Tu tarea es ayudar a un equipo de marketing a crear una descripción de un sitio web minorista de un producto basado en una ficha técnica.</a:t>
            </a:r>
          </a:p>
          <a:p>
            <a:pPr algn="l">
              <a:lnSpc>
                <a:spcPts val="4640"/>
              </a:lnSpc>
            </a:pPr>
            <a:r>
              <a:rPr lang="en-US" sz="3314">
                <a:solidFill>
                  <a:srgbClr val="3B4540"/>
                </a:solidFill>
                <a:latin typeface="Canva Sans"/>
                <a:ea typeface="Canva Sans"/>
                <a:cs typeface="Canva Sans"/>
                <a:sym typeface="Canva Sans"/>
              </a:rPr>
              <a:t>Escribe una descripción del producto basada en la información prevista en las especificaciones técnicas incluidas en la imagen que te proporcionaré.</a:t>
            </a:r>
          </a:p>
          <a:p>
            <a:pPr algn="l">
              <a:lnSpc>
                <a:spcPts val="4640"/>
              </a:lnSpc>
            </a:pPr>
            <a:r>
              <a:rPr lang="en-US" sz="3314">
                <a:solidFill>
                  <a:srgbClr val="3B4540"/>
                </a:solidFill>
                <a:latin typeface="Canva Sans"/>
                <a:ea typeface="Canva Sans"/>
                <a:cs typeface="Canva Sans"/>
                <a:sym typeface="Canva Sans"/>
              </a:rPr>
              <a:t>Utiliza como máximo 50 palabras.</a:t>
            </a:r>
          </a:p>
          <a:p>
            <a:pPr algn="l">
              <a:lnSpc>
                <a:spcPts val="4640"/>
              </a:lnSpc>
            </a:pPr>
          </a:p>
          <a:p>
            <a:pPr algn="l">
              <a:lnSpc>
                <a:spcPts val="4640"/>
              </a:lnSpc>
            </a:pPr>
            <a:r>
              <a:rPr lang="en-US" sz="3314">
                <a:solidFill>
                  <a:srgbClr val="3B4540"/>
                </a:solidFill>
                <a:latin typeface="Canva Sans"/>
                <a:ea typeface="Canva Sans"/>
                <a:cs typeface="Canva Sans"/>
                <a:sym typeface="Canva Sans"/>
              </a:rPr>
              <a:t>text = https://www.ejemplos.co/ficha-tecnica/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40036" t="-436039" r="0" b="-104056"/>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7" id="7"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8" id="8" descr="preencoded.png"/>
          <p:cNvSpPr/>
          <p:nvPr/>
        </p:nvSpPr>
        <p:spPr>
          <a:xfrm flipH="false" flipV="false" rot="0">
            <a:off x="0" y="0"/>
            <a:ext cx="18288000" cy="2758679"/>
          </a:xfrm>
          <a:custGeom>
            <a:avLst/>
            <a:gdLst/>
            <a:ahLst/>
            <a:cxnLst/>
            <a:rect r="r" b="b" t="t" l="l"/>
            <a:pathLst>
              <a:path h="2758679" w="18288000">
                <a:moveTo>
                  <a:pt x="0" y="0"/>
                </a:moveTo>
                <a:lnTo>
                  <a:pt x="18288000" y="0"/>
                </a:lnTo>
                <a:lnTo>
                  <a:pt x="18288000" y="2758679"/>
                </a:lnTo>
                <a:lnTo>
                  <a:pt x="0" y="2758679"/>
                </a:lnTo>
                <a:lnTo>
                  <a:pt x="0" y="0"/>
                </a:lnTo>
                <a:close/>
              </a:path>
            </a:pathLst>
          </a:custGeom>
          <a:blipFill>
            <a:blip r:embed="rId5"/>
            <a:stretch>
              <a:fillRect l="0" t="-64" r="0" b="-64"/>
            </a:stretch>
          </a:blipFill>
        </p:spPr>
      </p:sp>
      <p:sp>
        <p:nvSpPr>
          <p:cNvPr name="Freeform 9" id="9"/>
          <p:cNvSpPr/>
          <p:nvPr/>
        </p:nvSpPr>
        <p:spPr>
          <a:xfrm flipH="false" flipV="false" rot="0">
            <a:off x="15192375" y="9667875"/>
            <a:ext cx="3095625" cy="619125"/>
          </a:xfrm>
          <a:custGeom>
            <a:avLst/>
            <a:gdLst/>
            <a:ahLst/>
            <a:cxnLst/>
            <a:rect r="r" b="b" t="t" l="l"/>
            <a:pathLst>
              <a:path h="619125" w="3095625">
                <a:moveTo>
                  <a:pt x="0" y="0"/>
                </a:moveTo>
                <a:lnTo>
                  <a:pt x="3095625" y="0"/>
                </a:lnTo>
                <a:lnTo>
                  <a:pt x="3095625" y="619125"/>
                </a:lnTo>
                <a:lnTo>
                  <a:pt x="0" y="619125"/>
                </a:lnTo>
                <a:lnTo>
                  <a:pt x="0" y="0"/>
                </a:lnTo>
                <a:close/>
              </a:path>
            </a:pathLst>
          </a:custGeom>
          <a:blipFill>
            <a:blip r:embed="rId6"/>
            <a:stretch>
              <a:fillRect l="0" t="0" r="0" b="0"/>
            </a:stretch>
          </a:blipFill>
        </p:spPr>
      </p:sp>
      <p:sp>
        <p:nvSpPr>
          <p:cNvPr name="TextBox 10" id="10"/>
          <p:cNvSpPr txBox="true"/>
          <p:nvPr/>
        </p:nvSpPr>
        <p:spPr>
          <a:xfrm rot="0">
            <a:off x="772417" y="829567"/>
            <a:ext cx="16257920" cy="1843370"/>
          </a:xfrm>
          <a:prstGeom prst="rect">
            <a:avLst/>
          </a:prstGeom>
        </p:spPr>
        <p:txBody>
          <a:bodyPr anchor="t" rtlCol="false" tIns="0" lIns="0" bIns="0" rIns="0">
            <a:spAutoFit/>
          </a:bodyPr>
          <a:lstStyle/>
          <a:p>
            <a:pPr algn="l">
              <a:lnSpc>
                <a:spcPts val="5373"/>
              </a:lnSpc>
            </a:pPr>
            <a:r>
              <a:rPr lang="en-US" b="true" sz="4312" spc="-25">
                <a:solidFill>
                  <a:srgbClr val="3B4540"/>
                </a:solidFill>
                <a:latin typeface="TT Rounds Condensed Bold"/>
                <a:ea typeface="TT Rounds Condensed Bold"/>
                <a:cs typeface="TT Rounds Condensed Bold"/>
                <a:sym typeface="TT Rounds Condensed Bold"/>
              </a:rPr>
              <a:t>VI. ¿Cómo puede ayudarte el uso de IA en tu día a día?</a:t>
            </a:r>
          </a:p>
          <a:p>
            <a:pPr algn="l" marL="801532" indent="-400766" lvl="1">
              <a:lnSpc>
                <a:spcPts val="4625"/>
              </a:lnSpc>
              <a:buFont typeface="Arial"/>
              <a:buChar char="•"/>
            </a:pPr>
            <a:r>
              <a:rPr lang="en-US" sz="3712" spc="-22">
                <a:solidFill>
                  <a:srgbClr val="3B4540"/>
                </a:solidFill>
                <a:latin typeface="TT Rounds Condensed"/>
                <a:ea typeface="TT Rounds Condensed"/>
                <a:cs typeface="TT Rounds Condensed"/>
                <a:sym typeface="TT Rounds Condensed"/>
              </a:rPr>
              <a:t>Itera</a:t>
            </a:r>
          </a:p>
          <a:p>
            <a:pPr algn="l" marL="801532" indent="-400766" lvl="1">
              <a:lnSpc>
                <a:spcPts val="4627"/>
              </a:lnSpc>
              <a:buFont typeface="Arial"/>
              <a:buChar char="•"/>
            </a:pPr>
            <a:r>
              <a:rPr lang="en-US" sz="3712" spc="-22">
                <a:solidFill>
                  <a:srgbClr val="3B4540"/>
                </a:solidFill>
                <a:latin typeface="TT Rounds Condensed"/>
                <a:ea typeface="TT Rounds Condensed"/>
                <a:cs typeface="TT Rounds Condensed"/>
                <a:sym typeface="TT Rounds Condensed"/>
              </a:rPr>
              <a:t>Deja que el modelo </a:t>
            </a:r>
            <a:r>
              <a:rPr lang="en-US" sz="3712" spc="-22">
                <a:solidFill>
                  <a:srgbClr val="3B4540"/>
                </a:solidFill>
                <a:latin typeface="TT Rounds Condensed"/>
                <a:ea typeface="TT Rounds Condensed"/>
                <a:cs typeface="TT Rounds Condensed"/>
                <a:sym typeface="TT Rounds Condensed"/>
              </a:rPr>
              <a:t>transforme, expanda, infiera</a:t>
            </a:r>
          </a:p>
        </p:txBody>
      </p:sp>
      <p:sp>
        <p:nvSpPr>
          <p:cNvPr name="TextBox 11" id="11"/>
          <p:cNvSpPr txBox="true"/>
          <p:nvPr/>
        </p:nvSpPr>
        <p:spPr>
          <a:xfrm rot="0">
            <a:off x="1028700" y="2981182"/>
            <a:ext cx="16443445" cy="5371090"/>
          </a:xfrm>
          <a:prstGeom prst="rect">
            <a:avLst/>
          </a:prstGeom>
        </p:spPr>
        <p:txBody>
          <a:bodyPr anchor="t" rtlCol="false" tIns="0" lIns="0" bIns="0" rIns="0">
            <a:spAutoFit/>
          </a:bodyPr>
          <a:lstStyle/>
          <a:p>
            <a:pPr algn="l">
              <a:lnSpc>
                <a:spcPts val="4780"/>
              </a:lnSpc>
            </a:pPr>
            <a:r>
              <a:rPr lang="en-US" sz="3414">
                <a:solidFill>
                  <a:srgbClr val="3B4540"/>
                </a:solidFill>
                <a:latin typeface="Canva Sans"/>
                <a:ea typeface="Canva Sans"/>
                <a:cs typeface="Canva Sans"/>
                <a:sym typeface="Canva Sans"/>
              </a:rPr>
              <a:t>prompt = Eres un analista de inversiones en México que esta preparando una nota informativa. Tu tarea es analizar el reporte financiero de una empresa mexicana. Tu tarea es identificar el nombre de al compañía, el país o los países donde tiene operaciones y listar el valor de las ventas en cada mercado. Responde en un tono profesional. Considera que tu audiencia es un grupo de expertos financieros. "{report}"</a:t>
            </a:r>
          </a:p>
          <a:p>
            <a:pPr algn="l">
              <a:lnSpc>
                <a:spcPts val="4780"/>
              </a:lnSpc>
            </a:pPr>
          </a:p>
          <a:p>
            <a:pPr algn="l">
              <a:lnSpc>
                <a:spcPts val="4780"/>
              </a:lnSpc>
            </a:pPr>
            <a:r>
              <a:rPr lang="en-US" sz="3414">
                <a:solidFill>
                  <a:srgbClr val="3B4540"/>
                </a:solidFill>
                <a:latin typeface="Canva Sans"/>
                <a:ea typeface="Canva Sans"/>
                <a:cs typeface="Canva Sans"/>
                <a:sym typeface="Canva Sans"/>
              </a:rPr>
              <a:t>report = https://s22.q4cdn.com/604986553/files/doc_financials/2024/q2/2t24.pdf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042806" y="-108411"/>
            <a:ext cx="25389" cy="10395411"/>
          </a:xfrm>
          <a:prstGeom prst="rect">
            <a:avLst/>
          </a:prstGeom>
          <a:solidFill>
            <a:srgbClr val="FFFFFF"/>
          </a:solidFill>
        </p:spPr>
      </p:sp>
      <p:sp>
        <p:nvSpPr>
          <p:cNvPr name="AutoShape 3" id="3"/>
          <p:cNvSpPr/>
          <p:nvPr/>
        </p:nvSpPr>
        <p:spPr>
          <a:xfrm rot="-5400000">
            <a:off x="9125995" y="-4375965"/>
            <a:ext cx="9525" cy="18507748"/>
          </a:xfrm>
          <a:prstGeom prst="rect">
            <a:avLst/>
          </a:prstGeom>
          <a:solidFill>
            <a:srgbClr val="FFFFFF"/>
          </a:solidFill>
        </p:spPr>
      </p:sp>
      <p:sp>
        <p:nvSpPr>
          <p:cNvPr name="Freeform 4" id="4"/>
          <p:cNvSpPr/>
          <p:nvPr/>
        </p:nvSpPr>
        <p:spPr>
          <a:xfrm flipH="false" flipV="false" rot="0">
            <a:off x="10682029" y="372010"/>
            <a:ext cx="3274503" cy="1034054"/>
          </a:xfrm>
          <a:custGeom>
            <a:avLst/>
            <a:gdLst/>
            <a:ahLst/>
            <a:cxnLst/>
            <a:rect r="r" b="b" t="t" l="l"/>
            <a:pathLst>
              <a:path h="1034054" w="3274503">
                <a:moveTo>
                  <a:pt x="0" y="0"/>
                </a:moveTo>
                <a:lnTo>
                  <a:pt x="3274503" y="0"/>
                </a:lnTo>
                <a:lnTo>
                  <a:pt x="3274503" y="1034053"/>
                </a:lnTo>
                <a:lnTo>
                  <a:pt x="0" y="1034053"/>
                </a:lnTo>
                <a:lnTo>
                  <a:pt x="0" y="0"/>
                </a:lnTo>
                <a:close/>
              </a:path>
            </a:pathLst>
          </a:custGeom>
          <a:blipFill>
            <a:blip r:embed="rId2"/>
            <a:stretch>
              <a:fillRect l="0" t="0" r="0" b="0"/>
            </a:stretch>
          </a:blipFill>
        </p:spPr>
      </p:sp>
      <p:sp>
        <p:nvSpPr>
          <p:cNvPr name="Freeform 5" id="5"/>
          <p:cNvSpPr/>
          <p:nvPr/>
        </p:nvSpPr>
        <p:spPr>
          <a:xfrm flipH="false" flipV="false" rot="0">
            <a:off x="10060623" y="1606541"/>
            <a:ext cx="4517315" cy="3066128"/>
          </a:xfrm>
          <a:custGeom>
            <a:avLst/>
            <a:gdLst/>
            <a:ahLst/>
            <a:cxnLst/>
            <a:rect r="r" b="b" t="t" l="l"/>
            <a:pathLst>
              <a:path h="3066128" w="4517315">
                <a:moveTo>
                  <a:pt x="0" y="0"/>
                </a:moveTo>
                <a:lnTo>
                  <a:pt x="4517315" y="0"/>
                </a:lnTo>
                <a:lnTo>
                  <a:pt x="4517315" y="3066128"/>
                </a:lnTo>
                <a:lnTo>
                  <a:pt x="0" y="3066128"/>
                </a:lnTo>
                <a:lnTo>
                  <a:pt x="0" y="0"/>
                </a:lnTo>
                <a:close/>
              </a:path>
            </a:pathLst>
          </a:custGeom>
          <a:blipFill>
            <a:blip r:embed="rId3"/>
            <a:stretch>
              <a:fillRect l="0" t="0" r="0" b="0"/>
            </a:stretch>
          </a:blipFill>
        </p:spPr>
      </p:sp>
      <p:sp>
        <p:nvSpPr>
          <p:cNvPr name="Freeform 6" id="6"/>
          <p:cNvSpPr/>
          <p:nvPr/>
        </p:nvSpPr>
        <p:spPr>
          <a:xfrm flipH="false" flipV="false" rot="0">
            <a:off x="11118702" y="5143500"/>
            <a:ext cx="2837830" cy="960232"/>
          </a:xfrm>
          <a:custGeom>
            <a:avLst/>
            <a:gdLst/>
            <a:ahLst/>
            <a:cxnLst/>
            <a:rect r="r" b="b" t="t" l="l"/>
            <a:pathLst>
              <a:path h="960232" w="2837830">
                <a:moveTo>
                  <a:pt x="0" y="0"/>
                </a:moveTo>
                <a:lnTo>
                  <a:pt x="2837830" y="0"/>
                </a:lnTo>
                <a:lnTo>
                  <a:pt x="2837830" y="960232"/>
                </a:lnTo>
                <a:lnTo>
                  <a:pt x="0" y="960232"/>
                </a:lnTo>
                <a:lnTo>
                  <a:pt x="0" y="0"/>
                </a:lnTo>
                <a:close/>
              </a:path>
            </a:pathLst>
          </a:custGeom>
          <a:blipFill>
            <a:blip r:embed="rId4"/>
            <a:stretch>
              <a:fillRect l="0" t="0" r="0" b="0"/>
            </a:stretch>
          </a:blipFill>
        </p:spPr>
      </p:sp>
      <p:sp>
        <p:nvSpPr>
          <p:cNvPr name="Freeform 7" id="7"/>
          <p:cNvSpPr/>
          <p:nvPr/>
        </p:nvSpPr>
        <p:spPr>
          <a:xfrm flipH="false" flipV="false" rot="0">
            <a:off x="12033879" y="6360907"/>
            <a:ext cx="1341246" cy="1895536"/>
          </a:xfrm>
          <a:custGeom>
            <a:avLst/>
            <a:gdLst/>
            <a:ahLst/>
            <a:cxnLst/>
            <a:rect r="r" b="b" t="t" l="l"/>
            <a:pathLst>
              <a:path h="1895536" w="1341246">
                <a:moveTo>
                  <a:pt x="0" y="0"/>
                </a:moveTo>
                <a:lnTo>
                  <a:pt x="1341246" y="0"/>
                </a:lnTo>
                <a:lnTo>
                  <a:pt x="1341246" y="1895536"/>
                </a:lnTo>
                <a:lnTo>
                  <a:pt x="0" y="1895536"/>
                </a:lnTo>
                <a:lnTo>
                  <a:pt x="0" y="0"/>
                </a:lnTo>
                <a:close/>
              </a:path>
            </a:pathLst>
          </a:custGeom>
          <a:blipFill>
            <a:blip r:embed="rId5"/>
            <a:stretch>
              <a:fillRect l="0" t="0" r="0" b="0"/>
            </a:stretch>
          </a:blipFill>
        </p:spPr>
      </p:sp>
      <p:sp>
        <p:nvSpPr>
          <p:cNvPr name="Freeform 8" id="8"/>
          <p:cNvSpPr/>
          <p:nvPr/>
        </p:nvSpPr>
        <p:spPr>
          <a:xfrm flipH="false" flipV="false" rot="0">
            <a:off x="8714335" y="8787910"/>
            <a:ext cx="1346288" cy="940779"/>
          </a:xfrm>
          <a:custGeom>
            <a:avLst/>
            <a:gdLst/>
            <a:ahLst/>
            <a:cxnLst/>
            <a:rect r="r" b="b" t="t" l="l"/>
            <a:pathLst>
              <a:path h="940779" w="1346288">
                <a:moveTo>
                  <a:pt x="0" y="0"/>
                </a:moveTo>
                <a:lnTo>
                  <a:pt x="1346288" y="0"/>
                </a:lnTo>
                <a:lnTo>
                  <a:pt x="1346288" y="940780"/>
                </a:lnTo>
                <a:lnTo>
                  <a:pt x="0" y="940780"/>
                </a:lnTo>
                <a:lnTo>
                  <a:pt x="0" y="0"/>
                </a:lnTo>
                <a:close/>
              </a:path>
            </a:pathLst>
          </a:custGeom>
          <a:blipFill>
            <a:blip r:embed="rId6"/>
            <a:stretch>
              <a:fillRect l="0" t="0" r="0" b="0"/>
            </a:stretch>
          </a:blipFill>
        </p:spPr>
      </p:sp>
      <p:sp>
        <p:nvSpPr>
          <p:cNvPr name="Freeform 9" id="9"/>
          <p:cNvSpPr/>
          <p:nvPr/>
        </p:nvSpPr>
        <p:spPr>
          <a:xfrm flipH="false" flipV="false" rot="0">
            <a:off x="11031853" y="8601356"/>
            <a:ext cx="3546085" cy="1313888"/>
          </a:xfrm>
          <a:custGeom>
            <a:avLst/>
            <a:gdLst/>
            <a:ahLst/>
            <a:cxnLst/>
            <a:rect r="r" b="b" t="t" l="l"/>
            <a:pathLst>
              <a:path h="1313888" w="3546085">
                <a:moveTo>
                  <a:pt x="0" y="0"/>
                </a:moveTo>
                <a:lnTo>
                  <a:pt x="3546085" y="0"/>
                </a:lnTo>
                <a:lnTo>
                  <a:pt x="3546085" y="1313888"/>
                </a:lnTo>
                <a:lnTo>
                  <a:pt x="0" y="1313888"/>
                </a:lnTo>
                <a:lnTo>
                  <a:pt x="0" y="0"/>
                </a:lnTo>
                <a:close/>
              </a:path>
            </a:pathLst>
          </a:custGeom>
          <a:blipFill>
            <a:blip r:embed="rId7"/>
            <a:stretch>
              <a:fillRect l="0" t="0" r="0" b="0"/>
            </a:stretch>
          </a:blipFill>
        </p:spPr>
      </p:sp>
      <p:sp>
        <p:nvSpPr>
          <p:cNvPr name="Freeform 10" id="10"/>
          <p:cNvSpPr/>
          <p:nvPr/>
        </p:nvSpPr>
        <p:spPr>
          <a:xfrm flipH="false" flipV="false" rot="0">
            <a:off x="16050509" y="8623347"/>
            <a:ext cx="1473004" cy="1291897"/>
          </a:xfrm>
          <a:custGeom>
            <a:avLst/>
            <a:gdLst/>
            <a:ahLst/>
            <a:cxnLst/>
            <a:rect r="r" b="b" t="t" l="l"/>
            <a:pathLst>
              <a:path h="1291897" w="1473004">
                <a:moveTo>
                  <a:pt x="0" y="0"/>
                </a:moveTo>
                <a:lnTo>
                  <a:pt x="1473005" y="0"/>
                </a:lnTo>
                <a:lnTo>
                  <a:pt x="1473005" y="1291897"/>
                </a:lnTo>
                <a:lnTo>
                  <a:pt x="0" y="1291897"/>
                </a:lnTo>
                <a:lnTo>
                  <a:pt x="0" y="0"/>
                </a:lnTo>
                <a:close/>
              </a:path>
            </a:pathLst>
          </a:custGeom>
          <a:blipFill>
            <a:blip r:embed="rId8"/>
            <a:stretch>
              <a:fillRect l="0" t="0" r="0" b="0"/>
            </a:stretch>
          </a:blipFill>
        </p:spPr>
      </p:sp>
      <p:sp>
        <p:nvSpPr>
          <p:cNvPr name="TextBox 11" id="11"/>
          <p:cNvSpPr txBox="true"/>
          <p:nvPr/>
        </p:nvSpPr>
        <p:spPr>
          <a:xfrm rot="0">
            <a:off x="689099" y="670768"/>
            <a:ext cx="8293745" cy="641350"/>
          </a:xfrm>
          <a:prstGeom prst="rect">
            <a:avLst/>
          </a:prstGeom>
        </p:spPr>
        <p:txBody>
          <a:bodyPr anchor="t" rtlCol="false" tIns="0" lIns="0" bIns="0" rIns="0">
            <a:spAutoFit/>
          </a:bodyPr>
          <a:lstStyle/>
          <a:p>
            <a:pPr algn="l">
              <a:lnSpc>
                <a:spcPts val="5000"/>
              </a:lnSpc>
            </a:pPr>
            <a:r>
              <a:rPr lang="en-US" b="true" sz="4000" spc="-24">
                <a:solidFill>
                  <a:srgbClr val="E8F3E8"/>
                </a:solidFill>
                <a:latin typeface="TT Rounds Condensed Bold"/>
                <a:ea typeface="TT Rounds Condensed Bold"/>
                <a:cs typeface="TT Rounds Condensed Bold"/>
                <a:sym typeface="TT Rounds Condensed Bold"/>
              </a:rPr>
              <a:t>VII. Usa diferentes LLMs</a:t>
            </a:r>
          </a:p>
        </p:txBody>
      </p:sp>
      <p:sp>
        <p:nvSpPr>
          <p:cNvPr name="TextBox 12" id="12"/>
          <p:cNvSpPr txBox="true"/>
          <p:nvPr/>
        </p:nvSpPr>
        <p:spPr>
          <a:xfrm rot="0">
            <a:off x="528785" y="2235593"/>
            <a:ext cx="7049861" cy="880703"/>
          </a:xfrm>
          <a:prstGeom prst="rect">
            <a:avLst/>
          </a:prstGeom>
        </p:spPr>
        <p:txBody>
          <a:bodyPr anchor="t" rtlCol="false" tIns="0" lIns="0" bIns="0" rIns="0">
            <a:spAutoFit/>
          </a:bodyPr>
          <a:lstStyle/>
          <a:p>
            <a:pPr algn="l" marL="647700" indent="-323850" lvl="1">
              <a:lnSpc>
                <a:spcPts val="3414"/>
              </a:lnSpc>
              <a:buFont typeface="Arial"/>
              <a:buChar char="•"/>
            </a:pPr>
            <a:r>
              <a:rPr lang="en-US" sz="3000">
                <a:solidFill>
                  <a:srgbClr val="E8F3E8"/>
                </a:solidFill>
                <a:latin typeface="Arimo"/>
                <a:ea typeface="Arimo"/>
                <a:cs typeface="Arimo"/>
                <a:sym typeface="Arimo"/>
              </a:rPr>
              <a:t>Descarga: https://anythingllm.com/</a:t>
            </a:r>
          </a:p>
          <a:p>
            <a:pPr algn="l">
              <a:lnSpc>
                <a:spcPts val="3416"/>
              </a:lnSpc>
            </a:pPr>
          </a:p>
        </p:txBody>
      </p:sp>
      <p:sp>
        <p:nvSpPr>
          <p:cNvPr name="TextBox 13" id="13"/>
          <p:cNvSpPr txBox="true"/>
          <p:nvPr/>
        </p:nvSpPr>
        <p:spPr>
          <a:xfrm rot="0">
            <a:off x="528785" y="6635271"/>
            <a:ext cx="7049861" cy="880703"/>
          </a:xfrm>
          <a:prstGeom prst="rect">
            <a:avLst/>
          </a:prstGeom>
        </p:spPr>
        <p:txBody>
          <a:bodyPr anchor="t" rtlCol="false" tIns="0" lIns="0" bIns="0" rIns="0">
            <a:spAutoFit/>
          </a:bodyPr>
          <a:lstStyle/>
          <a:p>
            <a:pPr algn="l" marL="647700" indent="-323850" lvl="1">
              <a:lnSpc>
                <a:spcPts val="3414"/>
              </a:lnSpc>
              <a:buFont typeface="Arial"/>
              <a:buChar char="•"/>
            </a:pPr>
            <a:r>
              <a:rPr lang="en-US" sz="3000">
                <a:solidFill>
                  <a:srgbClr val="E8F3E8"/>
                </a:solidFill>
                <a:latin typeface="Arimo"/>
                <a:ea typeface="Arimo"/>
                <a:cs typeface="Arimo"/>
                <a:sym typeface="Arimo"/>
              </a:rPr>
              <a:t>Usa: https://groq.com/</a:t>
            </a:r>
          </a:p>
          <a:p>
            <a:pPr algn="l">
              <a:lnSpc>
                <a:spcPts val="341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042806" y="-108411"/>
            <a:ext cx="25389" cy="10395411"/>
          </a:xfrm>
          <a:prstGeom prst="rect">
            <a:avLst/>
          </a:prstGeom>
          <a:solidFill>
            <a:srgbClr val="FFFFFF"/>
          </a:solidFill>
        </p:spPr>
      </p:sp>
      <p:sp>
        <p:nvSpPr>
          <p:cNvPr name="Freeform 3" id="3"/>
          <p:cNvSpPr/>
          <p:nvPr/>
        </p:nvSpPr>
        <p:spPr>
          <a:xfrm flipH="false" flipV="false" rot="0">
            <a:off x="1802830" y="3301442"/>
            <a:ext cx="2731412" cy="1321365"/>
          </a:xfrm>
          <a:custGeom>
            <a:avLst/>
            <a:gdLst/>
            <a:ahLst/>
            <a:cxnLst/>
            <a:rect r="r" b="b" t="t" l="l"/>
            <a:pathLst>
              <a:path h="1321365" w="2731412">
                <a:moveTo>
                  <a:pt x="0" y="0"/>
                </a:moveTo>
                <a:lnTo>
                  <a:pt x="2731412" y="0"/>
                </a:lnTo>
                <a:lnTo>
                  <a:pt x="2731412" y="1321365"/>
                </a:lnTo>
                <a:lnTo>
                  <a:pt x="0" y="1321365"/>
                </a:lnTo>
                <a:lnTo>
                  <a:pt x="0" y="0"/>
                </a:lnTo>
                <a:close/>
              </a:path>
            </a:pathLst>
          </a:custGeom>
          <a:blipFill>
            <a:blip r:embed="rId2"/>
            <a:stretch>
              <a:fillRect l="0" t="0" r="0" b="0"/>
            </a:stretch>
          </a:blipFill>
        </p:spPr>
      </p:sp>
      <p:sp>
        <p:nvSpPr>
          <p:cNvPr name="Freeform 4" id="4"/>
          <p:cNvSpPr/>
          <p:nvPr/>
        </p:nvSpPr>
        <p:spPr>
          <a:xfrm flipH="false" flipV="false" rot="0">
            <a:off x="1802830" y="5143500"/>
            <a:ext cx="2699502" cy="2002214"/>
          </a:xfrm>
          <a:custGeom>
            <a:avLst/>
            <a:gdLst/>
            <a:ahLst/>
            <a:cxnLst/>
            <a:rect r="r" b="b" t="t" l="l"/>
            <a:pathLst>
              <a:path h="2002214" w="2699502">
                <a:moveTo>
                  <a:pt x="0" y="0"/>
                </a:moveTo>
                <a:lnTo>
                  <a:pt x="2699502" y="0"/>
                </a:lnTo>
                <a:lnTo>
                  <a:pt x="2699502" y="2002214"/>
                </a:lnTo>
                <a:lnTo>
                  <a:pt x="0" y="2002214"/>
                </a:lnTo>
                <a:lnTo>
                  <a:pt x="0" y="0"/>
                </a:lnTo>
                <a:close/>
              </a:path>
            </a:pathLst>
          </a:custGeom>
          <a:blipFill>
            <a:blip r:embed="rId3"/>
            <a:stretch>
              <a:fillRect l="0" t="0" r="0" b="0"/>
            </a:stretch>
          </a:blipFill>
        </p:spPr>
      </p:sp>
      <p:sp>
        <p:nvSpPr>
          <p:cNvPr name="Freeform 5" id="5"/>
          <p:cNvSpPr/>
          <p:nvPr/>
        </p:nvSpPr>
        <p:spPr>
          <a:xfrm flipH="false" flipV="false" rot="0">
            <a:off x="1028700" y="7576291"/>
            <a:ext cx="5082647" cy="2244959"/>
          </a:xfrm>
          <a:custGeom>
            <a:avLst/>
            <a:gdLst/>
            <a:ahLst/>
            <a:cxnLst/>
            <a:rect r="r" b="b" t="t" l="l"/>
            <a:pathLst>
              <a:path h="2244959" w="5082647">
                <a:moveTo>
                  <a:pt x="0" y="0"/>
                </a:moveTo>
                <a:lnTo>
                  <a:pt x="5082647" y="0"/>
                </a:lnTo>
                <a:lnTo>
                  <a:pt x="5082647" y="2244959"/>
                </a:lnTo>
                <a:lnTo>
                  <a:pt x="0" y="2244959"/>
                </a:lnTo>
                <a:lnTo>
                  <a:pt x="0" y="0"/>
                </a:lnTo>
                <a:close/>
              </a:path>
            </a:pathLst>
          </a:custGeom>
          <a:blipFill>
            <a:blip r:embed="rId4"/>
            <a:stretch>
              <a:fillRect l="0" t="0" r="0" b="0"/>
            </a:stretch>
          </a:blipFill>
        </p:spPr>
      </p:sp>
      <p:sp>
        <p:nvSpPr>
          <p:cNvPr name="Freeform 6" id="6"/>
          <p:cNvSpPr/>
          <p:nvPr/>
        </p:nvSpPr>
        <p:spPr>
          <a:xfrm flipH="false" flipV="false" rot="0">
            <a:off x="8766647" y="438470"/>
            <a:ext cx="5669320" cy="2023077"/>
          </a:xfrm>
          <a:custGeom>
            <a:avLst/>
            <a:gdLst/>
            <a:ahLst/>
            <a:cxnLst/>
            <a:rect r="r" b="b" t="t" l="l"/>
            <a:pathLst>
              <a:path h="2023077" w="5669320">
                <a:moveTo>
                  <a:pt x="0" y="0"/>
                </a:moveTo>
                <a:lnTo>
                  <a:pt x="5669320" y="0"/>
                </a:lnTo>
                <a:lnTo>
                  <a:pt x="5669320" y="2023077"/>
                </a:lnTo>
                <a:lnTo>
                  <a:pt x="0" y="2023077"/>
                </a:lnTo>
                <a:lnTo>
                  <a:pt x="0" y="0"/>
                </a:lnTo>
                <a:close/>
              </a:path>
            </a:pathLst>
          </a:custGeom>
          <a:blipFill>
            <a:blip r:embed="rId5"/>
            <a:stretch>
              <a:fillRect l="0" t="0" r="0" b="0"/>
            </a:stretch>
          </a:blipFill>
        </p:spPr>
      </p:sp>
      <p:sp>
        <p:nvSpPr>
          <p:cNvPr name="Freeform 7" id="7"/>
          <p:cNvSpPr/>
          <p:nvPr/>
        </p:nvSpPr>
        <p:spPr>
          <a:xfrm flipH="false" flipV="false" rot="0">
            <a:off x="15695721" y="589047"/>
            <a:ext cx="1909080" cy="1126143"/>
          </a:xfrm>
          <a:custGeom>
            <a:avLst/>
            <a:gdLst/>
            <a:ahLst/>
            <a:cxnLst/>
            <a:rect r="r" b="b" t="t" l="l"/>
            <a:pathLst>
              <a:path h="1126143" w="1909080">
                <a:moveTo>
                  <a:pt x="0" y="0"/>
                </a:moveTo>
                <a:lnTo>
                  <a:pt x="1909080" y="0"/>
                </a:lnTo>
                <a:lnTo>
                  <a:pt x="1909080" y="1126143"/>
                </a:lnTo>
                <a:lnTo>
                  <a:pt x="0" y="1126143"/>
                </a:lnTo>
                <a:lnTo>
                  <a:pt x="0" y="0"/>
                </a:lnTo>
                <a:close/>
              </a:path>
            </a:pathLst>
          </a:custGeom>
          <a:blipFill>
            <a:blip r:embed="rId6"/>
            <a:stretch>
              <a:fillRect l="0" t="0" r="0" b="0"/>
            </a:stretch>
          </a:blipFill>
        </p:spPr>
      </p:sp>
      <p:sp>
        <p:nvSpPr>
          <p:cNvPr name="Freeform 8" id="8"/>
          <p:cNvSpPr/>
          <p:nvPr/>
        </p:nvSpPr>
        <p:spPr>
          <a:xfrm flipH="false" flipV="false" rot="0">
            <a:off x="10137137" y="2722233"/>
            <a:ext cx="5558584" cy="1887430"/>
          </a:xfrm>
          <a:custGeom>
            <a:avLst/>
            <a:gdLst/>
            <a:ahLst/>
            <a:cxnLst/>
            <a:rect r="r" b="b" t="t" l="l"/>
            <a:pathLst>
              <a:path h="1887430" w="5558584">
                <a:moveTo>
                  <a:pt x="0" y="0"/>
                </a:moveTo>
                <a:lnTo>
                  <a:pt x="5558584" y="0"/>
                </a:lnTo>
                <a:lnTo>
                  <a:pt x="5558584" y="1887429"/>
                </a:lnTo>
                <a:lnTo>
                  <a:pt x="0" y="1887429"/>
                </a:lnTo>
                <a:lnTo>
                  <a:pt x="0" y="0"/>
                </a:lnTo>
                <a:close/>
              </a:path>
            </a:pathLst>
          </a:custGeom>
          <a:blipFill>
            <a:blip r:embed="rId7"/>
            <a:stretch>
              <a:fillRect l="0" t="0" r="0" b="0"/>
            </a:stretch>
          </a:blipFill>
        </p:spPr>
      </p:sp>
      <p:sp>
        <p:nvSpPr>
          <p:cNvPr name="Freeform 9" id="9"/>
          <p:cNvSpPr/>
          <p:nvPr/>
        </p:nvSpPr>
        <p:spPr>
          <a:xfrm flipH="false" flipV="false" rot="0">
            <a:off x="10608221" y="4866837"/>
            <a:ext cx="4819938" cy="1707376"/>
          </a:xfrm>
          <a:custGeom>
            <a:avLst/>
            <a:gdLst/>
            <a:ahLst/>
            <a:cxnLst/>
            <a:rect r="r" b="b" t="t" l="l"/>
            <a:pathLst>
              <a:path h="1707376" w="4819938">
                <a:moveTo>
                  <a:pt x="0" y="0"/>
                </a:moveTo>
                <a:lnTo>
                  <a:pt x="4819938" y="0"/>
                </a:lnTo>
                <a:lnTo>
                  <a:pt x="4819938" y="1707377"/>
                </a:lnTo>
                <a:lnTo>
                  <a:pt x="0" y="1707377"/>
                </a:lnTo>
                <a:lnTo>
                  <a:pt x="0" y="0"/>
                </a:lnTo>
                <a:close/>
              </a:path>
            </a:pathLst>
          </a:custGeom>
          <a:blipFill>
            <a:blip r:embed="rId8"/>
            <a:stretch>
              <a:fillRect l="0" t="0" r="0" b="0"/>
            </a:stretch>
          </a:blipFill>
        </p:spPr>
      </p:sp>
      <p:sp>
        <p:nvSpPr>
          <p:cNvPr name="Freeform 10" id="10"/>
          <p:cNvSpPr/>
          <p:nvPr/>
        </p:nvSpPr>
        <p:spPr>
          <a:xfrm flipH="false" flipV="false" rot="0">
            <a:off x="11330689" y="6706757"/>
            <a:ext cx="3375003" cy="1992013"/>
          </a:xfrm>
          <a:custGeom>
            <a:avLst/>
            <a:gdLst/>
            <a:ahLst/>
            <a:cxnLst/>
            <a:rect r="r" b="b" t="t" l="l"/>
            <a:pathLst>
              <a:path h="1992013" w="3375003">
                <a:moveTo>
                  <a:pt x="0" y="0"/>
                </a:moveTo>
                <a:lnTo>
                  <a:pt x="3375003" y="0"/>
                </a:lnTo>
                <a:lnTo>
                  <a:pt x="3375003" y="1992014"/>
                </a:lnTo>
                <a:lnTo>
                  <a:pt x="0" y="1992014"/>
                </a:lnTo>
                <a:lnTo>
                  <a:pt x="0" y="0"/>
                </a:lnTo>
                <a:close/>
              </a:path>
            </a:pathLst>
          </a:custGeom>
          <a:blipFill>
            <a:blip r:embed="rId9"/>
            <a:stretch>
              <a:fillRect l="0" t="0" r="0" b="0"/>
            </a:stretch>
          </a:blipFill>
        </p:spPr>
      </p:sp>
      <p:sp>
        <p:nvSpPr>
          <p:cNvPr name="Freeform 11" id="11"/>
          <p:cNvSpPr/>
          <p:nvPr/>
        </p:nvSpPr>
        <p:spPr>
          <a:xfrm flipH="false" flipV="false" rot="0">
            <a:off x="11888032" y="8832121"/>
            <a:ext cx="2260317" cy="1322704"/>
          </a:xfrm>
          <a:custGeom>
            <a:avLst/>
            <a:gdLst/>
            <a:ahLst/>
            <a:cxnLst/>
            <a:rect r="r" b="b" t="t" l="l"/>
            <a:pathLst>
              <a:path h="1322704" w="2260317">
                <a:moveTo>
                  <a:pt x="0" y="0"/>
                </a:moveTo>
                <a:lnTo>
                  <a:pt x="2260317" y="0"/>
                </a:lnTo>
                <a:lnTo>
                  <a:pt x="2260317" y="1322704"/>
                </a:lnTo>
                <a:lnTo>
                  <a:pt x="0" y="1322704"/>
                </a:lnTo>
                <a:lnTo>
                  <a:pt x="0" y="0"/>
                </a:lnTo>
                <a:close/>
              </a:path>
            </a:pathLst>
          </a:custGeom>
          <a:blipFill>
            <a:blip r:embed="rId10"/>
            <a:stretch>
              <a:fillRect l="0" t="0" r="0" b="0"/>
            </a:stretch>
          </a:blipFill>
        </p:spPr>
      </p:sp>
      <p:sp>
        <p:nvSpPr>
          <p:cNvPr name="TextBox 12" id="12"/>
          <p:cNvSpPr txBox="true"/>
          <p:nvPr/>
        </p:nvSpPr>
        <p:spPr>
          <a:xfrm rot="0">
            <a:off x="689099" y="670768"/>
            <a:ext cx="8293745" cy="641350"/>
          </a:xfrm>
          <a:prstGeom prst="rect">
            <a:avLst/>
          </a:prstGeom>
        </p:spPr>
        <p:txBody>
          <a:bodyPr anchor="t" rtlCol="false" tIns="0" lIns="0" bIns="0" rIns="0">
            <a:spAutoFit/>
          </a:bodyPr>
          <a:lstStyle/>
          <a:p>
            <a:pPr algn="l">
              <a:lnSpc>
                <a:spcPts val="5000"/>
              </a:lnSpc>
            </a:pPr>
            <a:r>
              <a:rPr lang="en-US" b="true" sz="4000" spc="-24">
                <a:solidFill>
                  <a:srgbClr val="E8F3E8"/>
                </a:solidFill>
                <a:latin typeface="TT Rounds Condensed Bold"/>
                <a:ea typeface="TT Rounds Condensed Bold"/>
                <a:cs typeface="TT Rounds Condensed Bold"/>
                <a:sym typeface="TT Rounds Condensed Bold"/>
              </a:rPr>
              <a:t>VII. Usa diferentes LLMs</a:t>
            </a:r>
          </a:p>
        </p:txBody>
      </p:sp>
      <p:sp>
        <p:nvSpPr>
          <p:cNvPr name="TextBox 13" id="13"/>
          <p:cNvSpPr txBox="true"/>
          <p:nvPr/>
        </p:nvSpPr>
        <p:spPr>
          <a:xfrm rot="0">
            <a:off x="528785" y="2235593"/>
            <a:ext cx="7049861" cy="451908"/>
          </a:xfrm>
          <a:prstGeom prst="rect">
            <a:avLst/>
          </a:prstGeom>
        </p:spPr>
        <p:txBody>
          <a:bodyPr anchor="t" rtlCol="false" tIns="0" lIns="0" bIns="0" rIns="0">
            <a:spAutoFit/>
          </a:bodyPr>
          <a:lstStyle/>
          <a:p>
            <a:pPr algn="l" marL="647700" indent="-323850" lvl="1">
              <a:lnSpc>
                <a:spcPts val="3416"/>
              </a:lnSpc>
              <a:buFont typeface="Arial"/>
              <a:buChar char="•"/>
            </a:pPr>
            <a:r>
              <a:rPr lang="en-US" sz="3000">
                <a:solidFill>
                  <a:srgbClr val="E8F3E8"/>
                </a:solidFill>
                <a:latin typeface="Arimo"/>
                <a:ea typeface="Arimo"/>
                <a:cs typeface="Arimo"/>
                <a:sym typeface="Arimo"/>
              </a:rPr>
              <a:t>AnythingLLM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40036" t="-436039" r="0" b="-104056"/>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7" id="7"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8" id="8" descr="preencoded.png"/>
          <p:cNvSpPr/>
          <p:nvPr/>
        </p:nvSpPr>
        <p:spPr>
          <a:xfrm flipH="false" flipV="false" rot="0">
            <a:off x="0" y="0"/>
            <a:ext cx="18288000" cy="2758679"/>
          </a:xfrm>
          <a:custGeom>
            <a:avLst/>
            <a:gdLst/>
            <a:ahLst/>
            <a:cxnLst/>
            <a:rect r="r" b="b" t="t" l="l"/>
            <a:pathLst>
              <a:path h="2758679" w="18288000">
                <a:moveTo>
                  <a:pt x="0" y="0"/>
                </a:moveTo>
                <a:lnTo>
                  <a:pt x="18288000" y="0"/>
                </a:lnTo>
                <a:lnTo>
                  <a:pt x="18288000" y="2758679"/>
                </a:lnTo>
                <a:lnTo>
                  <a:pt x="0" y="2758679"/>
                </a:lnTo>
                <a:lnTo>
                  <a:pt x="0" y="0"/>
                </a:lnTo>
                <a:close/>
              </a:path>
            </a:pathLst>
          </a:custGeom>
          <a:blipFill>
            <a:blip r:embed="rId5"/>
            <a:stretch>
              <a:fillRect l="0" t="-64" r="0" b="-64"/>
            </a:stretch>
          </a:blipFill>
        </p:spPr>
      </p:sp>
      <p:sp>
        <p:nvSpPr>
          <p:cNvPr name="Freeform 9" id="9"/>
          <p:cNvSpPr/>
          <p:nvPr/>
        </p:nvSpPr>
        <p:spPr>
          <a:xfrm flipH="false" flipV="false" rot="0">
            <a:off x="15192375" y="9667875"/>
            <a:ext cx="3095625" cy="619125"/>
          </a:xfrm>
          <a:custGeom>
            <a:avLst/>
            <a:gdLst/>
            <a:ahLst/>
            <a:cxnLst/>
            <a:rect r="r" b="b" t="t" l="l"/>
            <a:pathLst>
              <a:path h="619125" w="3095625">
                <a:moveTo>
                  <a:pt x="0" y="0"/>
                </a:moveTo>
                <a:lnTo>
                  <a:pt x="3095625" y="0"/>
                </a:lnTo>
                <a:lnTo>
                  <a:pt x="3095625" y="619125"/>
                </a:lnTo>
                <a:lnTo>
                  <a:pt x="0" y="619125"/>
                </a:lnTo>
                <a:lnTo>
                  <a:pt x="0" y="0"/>
                </a:lnTo>
                <a:close/>
              </a:path>
            </a:pathLst>
          </a:custGeom>
          <a:blipFill>
            <a:blip r:embed="rId6"/>
            <a:stretch>
              <a:fillRect l="0" t="0" r="0" b="0"/>
            </a:stretch>
          </a:blipFill>
        </p:spPr>
      </p:sp>
      <p:sp>
        <p:nvSpPr>
          <p:cNvPr name="Freeform 10" id="10"/>
          <p:cNvSpPr/>
          <p:nvPr/>
        </p:nvSpPr>
        <p:spPr>
          <a:xfrm flipH="false" flipV="false" rot="0">
            <a:off x="2474810" y="5879894"/>
            <a:ext cx="3418387" cy="1263317"/>
          </a:xfrm>
          <a:custGeom>
            <a:avLst/>
            <a:gdLst/>
            <a:ahLst/>
            <a:cxnLst/>
            <a:rect r="r" b="b" t="t" l="l"/>
            <a:pathLst>
              <a:path h="1263317" w="3418387">
                <a:moveTo>
                  <a:pt x="0" y="0"/>
                </a:moveTo>
                <a:lnTo>
                  <a:pt x="3418388" y="0"/>
                </a:lnTo>
                <a:lnTo>
                  <a:pt x="3418388" y="1263317"/>
                </a:lnTo>
                <a:lnTo>
                  <a:pt x="0" y="1263317"/>
                </a:lnTo>
                <a:lnTo>
                  <a:pt x="0" y="0"/>
                </a:lnTo>
                <a:close/>
              </a:path>
            </a:pathLst>
          </a:custGeom>
          <a:blipFill>
            <a:blip r:embed="rId7"/>
            <a:stretch>
              <a:fillRect l="0" t="0" r="0" b="0"/>
            </a:stretch>
          </a:blipFill>
        </p:spPr>
      </p:sp>
      <p:sp>
        <p:nvSpPr>
          <p:cNvPr name="Freeform 11" id="11"/>
          <p:cNvSpPr/>
          <p:nvPr/>
        </p:nvSpPr>
        <p:spPr>
          <a:xfrm flipH="false" flipV="false" rot="0">
            <a:off x="8105798" y="3827898"/>
            <a:ext cx="9366347" cy="5725179"/>
          </a:xfrm>
          <a:custGeom>
            <a:avLst/>
            <a:gdLst/>
            <a:ahLst/>
            <a:cxnLst/>
            <a:rect r="r" b="b" t="t" l="l"/>
            <a:pathLst>
              <a:path h="5725179" w="9366347">
                <a:moveTo>
                  <a:pt x="0" y="0"/>
                </a:moveTo>
                <a:lnTo>
                  <a:pt x="9366347" y="0"/>
                </a:lnTo>
                <a:lnTo>
                  <a:pt x="9366347" y="5725179"/>
                </a:lnTo>
                <a:lnTo>
                  <a:pt x="0" y="5725179"/>
                </a:lnTo>
                <a:lnTo>
                  <a:pt x="0" y="0"/>
                </a:lnTo>
                <a:close/>
              </a:path>
            </a:pathLst>
          </a:custGeom>
          <a:blipFill>
            <a:blip r:embed="rId8"/>
            <a:stretch>
              <a:fillRect l="0" t="0" r="0" b="0"/>
            </a:stretch>
          </a:blipFill>
        </p:spPr>
      </p:sp>
      <p:sp>
        <p:nvSpPr>
          <p:cNvPr name="TextBox 12" id="12"/>
          <p:cNvSpPr txBox="true"/>
          <p:nvPr/>
        </p:nvSpPr>
        <p:spPr>
          <a:xfrm rot="0">
            <a:off x="772417" y="829567"/>
            <a:ext cx="16257920" cy="1262345"/>
          </a:xfrm>
          <a:prstGeom prst="rect">
            <a:avLst/>
          </a:prstGeom>
        </p:spPr>
        <p:txBody>
          <a:bodyPr anchor="t" rtlCol="false" tIns="0" lIns="0" bIns="0" rIns="0">
            <a:spAutoFit/>
          </a:bodyPr>
          <a:lstStyle/>
          <a:p>
            <a:pPr algn="l">
              <a:lnSpc>
                <a:spcPts val="5373"/>
              </a:lnSpc>
            </a:pPr>
            <a:r>
              <a:rPr lang="en-US" b="true" sz="4312" spc="-25">
                <a:solidFill>
                  <a:srgbClr val="3B4540"/>
                </a:solidFill>
                <a:latin typeface="TT Rounds Condensed Bold"/>
                <a:ea typeface="TT Rounds Condensed Bold"/>
                <a:cs typeface="TT Rounds Condensed Bold"/>
                <a:sym typeface="TT Rounds Condensed Bold"/>
              </a:rPr>
              <a:t>VIII. Implementa RAG </a:t>
            </a:r>
          </a:p>
          <a:p>
            <a:pPr algn="l" marL="801532" indent="-400766" lvl="1">
              <a:lnSpc>
                <a:spcPts val="4627"/>
              </a:lnSpc>
              <a:buFont typeface="Arial"/>
              <a:buChar char="•"/>
            </a:pPr>
            <a:r>
              <a:rPr lang="en-US" b="true" sz="3712" spc="-22">
                <a:solidFill>
                  <a:srgbClr val="3B4540"/>
                </a:solidFill>
                <a:latin typeface="TT Rounds Condensed Bold"/>
                <a:ea typeface="TT Rounds Condensed Bold"/>
                <a:cs typeface="TT Rounds Condensed Bold"/>
                <a:sym typeface="TT Rounds Condensed Bold"/>
              </a:rPr>
              <a:t>(</a:t>
            </a:r>
            <a:r>
              <a:rPr lang="en-US" b="true" sz="3712" spc="-22" u="sng">
                <a:solidFill>
                  <a:srgbClr val="3B4540"/>
                </a:solidFill>
                <a:latin typeface="TT Rounds Condensed Bold"/>
                <a:ea typeface="TT Rounds Condensed Bold"/>
                <a:cs typeface="TT Rounds Condensed Bold"/>
                <a:sym typeface="TT Rounds Condensed Bold"/>
                <a:hlinkClick r:id="rId9" tooltip="https://research.ibm.com/blog/retrieval-augmented-generation-RAG"/>
              </a:rPr>
              <a:t>retrieval-augmented generation</a:t>
            </a:r>
            <a:r>
              <a:rPr lang="en-US" b="true" sz="3712" spc="-22">
                <a:solidFill>
                  <a:srgbClr val="3B4540"/>
                </a:solidFill>
                <a:latin typeface="TT Rounds Condensed Bold"/>
                <a:ea typeface="TT Rounds Condensed Bold"/>
                <a:cs typeface="TT Rounds Condensed Bold"/>
                <a:sym typeface="TT Rounds Condensed Bold"/>
              </a:rPr>
              <a:t>)</a:t>
            </a:r>
          </a:p>
        </p:txBody>
      </p:sp>
      <p:sp>
        <p:nvSpPr>
          <p:cNvPr name="TextBox 13" id="13"/>
          <p:cNvSpPr txBox="true"/>
          <p:nvPr/>
        </p:nvSpPr>
        <p:spPr>
          <a:xfrm rot="0">
            <a:off x="1028700" y="2981182"/>
            <a:ext cx="16443445" cy="570490"/>
          </a:xfrm>
          <a:prstGeom prst="rect">
            <a:avLst/>
          </a:prstGeom>
        </p:spPr>
        <p:txBody>
          <a:bodyPr anchor="t" rtlCol="false" tIns="0" lIns="0" bIns="0" rIns="0">
            <a:spAutoFit/>
          </a:bodyPr>
          <a:lstStyle/>
          <a:p>
            <a:pPr algn="l">
              <a:lnSpc>
                <a:spcPts val="4780"/>
              </a:lnSpc>
            </a:pPr>
            <a:r>
              <a:rPr lang="en-US" sz="3414">
                <a:solidFill>
                  <a:srgbClr val="3B4540"/>
                </a:solidFill>
                <a:latin typeface="Canva Sans"/>
                <a:ea typeface="Canva Sans"/>
                <a:cs typeface="Canva Sans"/>
                <a:sym typeface="Canva Sans"/>
              </a:rPr>
              <a:t>https://notebooklm.google.com/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68855"/>
            <a:ext cx="16143837" cy="10527783"/>
          </a:xfrm>
          <a:custGeom>
            <a:avLst/>
            <a:gdLst/>
            <a:ahLst/>
            <a:cxnLst/>
            <a:rect r="r" b="b" t="t" l="l"/>
            <a:pathLst>
              <a:path h="10527783" w="16143837">
                <a:moveTo>
                  <a:pt x="0" y="0"/>
                </a:moveTo>
                <a:lnTo>
                  <a:pt x="16143837" y="0"/>
                </a:lnTo>
                <a:lnTo>
                  <a:pt x="16143837" y="10527783"/>
                </a:lnTo>
                <a:lnTo>
                  <a:pt x="0" y="10527783"/>
                </a:lnTo>
                <a:lnTo>
                  <a:pt x="0" y="0"/>
                </a:lnTo>
                <a:close/>
              </a:path>
            </a:pathLst>
          </a:custGeom>
          <a:blipFill>
            <a:blip r:embed="rId2"/>
            <a:stretch>
              <a:fillRect l="-957" t="-1604" r="0" b="-1604"/>
            </a:stretch>
          </a:blipFill>
        </p:spPr>
      </p:sp>
      <p:sp>
        <p:nvSpPr>
          <p:cNvPr name="Freeform 3" id="3"/>
          <p:cNvSpPr/>
          <p:nvPr/>
        </p:nvSpPr>
        <p:spPr>
          <a:xfrm flipH="true" flipV="false" rot="0">
            <a:off x="7032834" y="-28072"/>
            <a:ext cx="10287000" cy="10287000"/>
          </a:xfrm>
          <a:custGeom>
            <a:avLst/>
            <a:gdLst/>
            <a:ahLst/>
            <a:cxnLst/>
            <a:rect r="r" b="b" t="t" l="l"/>
            <a:pathLst>
              <a:path h="10287000" w="10287000">
                <a:moveTo>
                  <a:pt x="10287000" y="0"/>
                </a:moveTo>
                <a:lnTo>
                  <a:pt x="0" y="0"/>
                </a:lnTo>
                <a:lnTo>
                  <a:pt x="0" y="10287000"/>
                </a:lnTo>
                <a:lnTo>
                  <a:pt x="10287000" y="10287000"/>
                </a:lnTo>
                <a:lnTo>
                  <a:pt x="10287000" y="0"/>
                </a:lnTo>
                <a:close/>
              </a:path>
            </a:pathLst>
          </a:custGeom>
          <a:blipFill>
            <a:blip r:embed="rId3"/>
            <a:stretch>
              <a:fillRect l="0" t="0" r="0" b="0"/>
            </a:stretch>
          </a:blipFill>
        </p:spPr>
      </p:sp>
      <p:sp>
        <p:nvSpPr>
          <p:cNvPr name="Freeform 4" id="4"/>
          <p:cNvSpPr/>
          <p:nvPr/>
        </p:nvSpPr>
        <p:spPr>
          <a:xfrm flipH="true" flipV="false" rot="0">
            <a:off x="14626356" y="7063320"/>
            <a:ext cx="3034962" cy="2780784"/>
          </a:xfrm>
          <a:custGeom>
            <a:avLst/>
            <a:gdLst/>
            <a:ahLst/>
            <a:cxnLst/>
            <a:rect r="r" b="b" t="t" l="l"/>
            <a:pathLst>
              <a:path h="2780784" w="3034962">
                <a:moveTo>
                  <a:pt x="3034962" y="0"/>
                </a:moveTo>
                <a:lnTo>
                  <a:pt x="0" y="0"/>
                </a:lnTo>
                <a:lnTo>
                  <a:pt x="0" y="2780784"/>
                </a:lnTo>
                <a:lnTo>
                  <a:pt x="3034962" y="2780784"/>
                </a:lnTo>
                <a:lnTo>
                  <a:pt x="303496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4626356" y="416159"/>
            <a:ext cx="3034962" cy="2780784"/>
          </a:xfrm>
          <a:custGeom>
            <a:avLst/>
            <a:gdLst/>
            <a:ahLst/>
            <a:cxnLst/>
            <a:rect r="r" b="b" t="t" l="l"/>
            <a:pathLst>
              <a:path h="2780784" w="3034962">
                <a:moveTo>
                  <a:pt x="3034962" y="2780784"/>
                </a:moveTo>
                <a:lnTo>
                  <a:pt x="0" y="2780784"/>
                </a:lnTo>
                <a:lnTo>
                  <a:pt x="0" y="0"/>
                </a:lnTo>
                <a:lnTo>
                  <a:pt x="3034962" y="0"/>
                </a:lnTo>
                <a:lnTo>
                  <a:pt x="3034962" y="2780784"/>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431273" y="853590"/>
            <a:ext cx="8325803" cy="3250256"/>
            <a:chOff x="0" y="0"/>
            <a:chExt cx="2192804" cy="856034"/>
          </a:xfrm>
        </p:grpSpPr>
        <p:sp>
          <p:nvSpPr>
            <p:cNvPr name="Freeform 7" id="7"/>
            <p:cNvSpPr/>
            <p:nvPr/>
          </p:nvSpPr>
          <p:spPr>
            <a:xfrm flipH="false" flipV="false" rot="0">
              <a:off x="0" y="0"/>
              <a:ext cx="2192804" cy="856034"/>
            </a:xfrm>
            <a:custGeom>
              <a:avLst/>
              <a:gdLst/>
              <a:ahLst/>
              <a:cxnLst/>
              <a:rect r="r" b="b" t="t" l="l"/>
              <a:pathLst>
                <a:path h="856034" w="2192804">
                  <a:moveTo>
                    <a:pt x="47423" y="0"/>
                  </a:moveTo>
                  <a:lnTo>
                    <a:pt x="2145381" y="0"/>
                  </a:lnTo>
                  <a:cubicBezTo>
                    <a:pt x="2171572" y="0"/>
                    <a:pt x="2192804" y="21232"/>
                    <a:pt x="2192804" y="47423"/>
                  </a:cubicBezTo>
                  <a:lnTo>
                    <a:pt x="2192804" y="808611"/>
                  </a:lnTo>
                  <a:cubicBezTo>
                    <a:pt x="2192804" y="834802"/>
                    <a:pt x="2171572" y="856034"/>
                    <a:pt x="2145381" y="856034"/>
                  </a:cubicBezTo>
                  <a:lnTo>
                    <a:pt x="47423" y="856034"/>
                  </a:lnTo>
                  <a:cubicBezTo>
                    <a:pt x="21232" y="856034"/>
                    <a:pt x="0" y="834802"/>
                    <a:pt x="0" y="808611"/>
                  </a:cubicBezTo>
                  <a:lnTo>
                    <a:pt x="0" y="47423"/>
                  </a:lnTo>
                  <a:cubicBezTo>
                    <a:pt x="0" y="21232"/>
                    <a:pt x="21232" y="0"/>
                    <a:pt x="47423" y="0"/>
                  </a:cubicBezTo>
                  <a:close/>
                </a:path>
              </a:pathLst>
            </a:custGeom>
            <a:gradFill rotWithShape="true">
              <a:gsLst>
                <a:gs pos="0">
                  <a:srgbClr val="051B42">
                    <a:alpha val="100000"/>
                  </a:srgbClr>
                </a:gs>
                <a:gs pos="100000">
                  <a:srgbClr val="86608C">
                    <a:alpha val="100000"/>
                  </a:srgbClr>
                </a:gs>
              </a:gsLst>
              <a:lin ang="0"/>
            </a:gradFill>
          </p:spPr>
        </p:sp>
        <p:sp>
          <p:nvSpPr>
            <p:cNvPr name="TextBox 8" id="8"/>
            <p:cNvSpPr txBox="true"/>
            <p:nvPr/>
          </p:nvSpPr>
          <p:spPr>
            <a:xfrm>
              <a:off x="0" y="-9525"/>
              <a:ext cx="2192804" cy="865559"/>
            </a:xfrm>
            <a:prstGeom prst="rect">
              <a:avLst/>
            </a:prstGeom>
          </p:spPr>
          <p:txBody>
            <a:bodyPr anchor="ctr" rtlCol="false" tIns="50800" lIns="50800" bIns="50800" rIns="50800"/>
            <a:lstStyle/>
            <a:p>
              <a:pPr algn="ctr">
                <a:lnSpc>
                  <a:spcPts val="3062"/>
                </a:lnSpc>
              </a:pPr>
            </a:p>
          </p:txBody>
        </p:sp>
      </p:grpSp>
      <p:sp>
        <p:nvSpPr>
          <p:cNvPr name="TextBox 9" id="9"/>
          <p:cNvSpPr txBox="true"/>
          <p:nvPr/>
        </p:nvSpPr>
        <p:spPr>
          <a:xfrm rot="0">
            <a:off x="9772504" y="971550"/>
            <a:ext cx="7738592" cy="3010723"/>
          </a:xfrm>
          <a:prstGeom prst="rect">
            <a:avLst/>
          </a:prstGeom>
        </p:spPr>
        <p:txBody>
          <a:bodyPr anchor="t" rtlCol="false" tIns="0" lIns="0" bIns="0" rIns="0">
            <a:spAutoFit/>
          </a:bodyPr>
          <a:lstStyle/>
          <a:p>
            <a:pPr algn="ctr">
              <a:lnSpc>
                <a:spcPts val="5948"/>
              </a:lnSpc>
            </a:pPr>
            <a:r>
              <a:rPr lang="en-US" b="true" sz="4775" spc="-29">
                <a:solidFill>
                  <a:srgbClr val="FFFFFF"/>
                </a:solidFill>
                <a:latin typeface="TT Rounds Condensed Bold"/>
                <a:ea typeface="TT Rounds Condensed Bold"/>
                <a:cs typeface="TT Rounds Condensed Bold"/>
                <a:sym typeface="TT Rounds Condensed Bold"/>
              </a:rPr>
              <a:t>TALLER PRÁCTICO PARA LA CREACIÓN DE HERRAMIENTAS CON INTELIGENCIA ARTIFICIAL</a:t>
            </a:r>
          </a:p>
        </p:txBody>
      </p:sp>
      <p:sp>
        <p:nvSpPr>
          <p:cNvPr name="TextBox 10" id="10"/>
          <p:cNvSpPr txBox="true"/>
          <p:nvPr/>
        </p:nvSpPr>
        <p:spPr>
          <a:xfrm rot="0">
            <a:off x="14424158" y="7290131"/>
            <a:ext cx="3237160" cy="2635421"/>
          </a:xfrm>
          <a:prstGeom prst="rect">
            <a:avLst/>
          </a:prstGeom>
        </p:spPr>
        <p:txBody>
          <a:bodyPr anchor="t" rtlCol="false" tIns="0" lIns="0" bIns="0" rIns="0">
            <a:spAutoFit/>
          </a:bodyPr>
          <a:lstStyle/>
          <a:p>
            <a:pPr algn="ctr">
              <a:lnSpc>
                <a:spcPts val="3685"/>
              </a:lnSpc>
            </a:pPr>
            <a:r>
              <a:rPr lang="en-US" b="true" sz="2624" spc="-15">
                <a:solidFill>
                  <a:srgbClr val="FFFFFF"/>
                </a:solidFill>
                <a:latin typeface="Arimo Bold"/>
                <a:ea typeface="Arimo Bold"/>
                <a:cs typeface="Arimo Bold"/>
                <a:sym typeface="Arimo Bold"/>
              </a:rPr>
              <a:t>Benjamín Oliva</a:t>
            </a:r>
          </a:p>
          <a:p>
            <a:pPr algn="ctr">
              <a:lnSpc>
                <a:spcPts val="2562"/>
              </a:lnSpc>
            </a:pPr>
            <a:r>
              <a:rPr lang="en-US" b="true" sz="1825" spc="-10">
                <a:solidFill>
                  <a:srgbClr val="FFFFFF"/>
                </a:solidFill>
                <a:latin typeface="Arimo Bold"/>
                <a:ea typeface="Arimo Bold"/>
                <a:cs typeface="Arimo Bold"/>
                <a:sym typeface="Arimo Bold"/>
              </a:rPr>
              <a:t>benjov@ciencias.unam.mx / benjamin.oliva@cide.edu </a:t>
            </a:r>
          </a:p>
          <a:p>
            <a:pPr algn="ctr">
              <a:lnSpc>
                <a:spcPts val="2562"/>
              </a:lnSpc>
            </a:pPr>
            <a:r>
              <a:rPr lang="en-US" b="true" sz="1825" spc="-10">
                <a:solidFill>
                  <a:srgbClr val="FFFFFF"/>
                </a:solidFill>
                <a:latin typeface="Arimo Bold"/>
                <a:ea typeface="Arimo Bold"/>
                <a:cs typeface="Arimo Bold"/>
                <a:sym typeface="Arimo Bold"/>
              </a:rPr>
              <a:t>GitHub: https://github.com/benjov </a:t>
            </a:r>
          </a:p>
          <a:p>
            <a:pPr algn="ctr">
              <a:lnSpc>
                <a:spcPts val="2562"/>
              </a:lnSpc>
            </a:pPr>
          </a:p>
          <a:p>
            <a:pPr algn="ctr">
              <a:lnSpc>
                <a:spcPts val="2562"/>
              </a:lnSpc>
            </a:pPr>
            <a:r>
              <a:rPr lang="en-US" b="true" sz="1825" spc="-10">
                <a:solidFill>
                  <a:srgbClr val="FFFFFF"/>
                </a:solidFill>
                <a:latin typeface="Arimo Bold"/>
                <a:ea typeface="Arimo Bold"/>
                <a:cs typeface="Arimo Bold"/>
                <a:sym typeface="Arimo Bold"/>
              </a:rPr>
              <a:t>Octubre</a:t>
            </a:r>
            <a:r>
              <a:rPr lang="en-US" b="true" sz="1825" spc="-10">
                <a:solidFill>
                  <a:srgbClr val="FFFFFF"/>
                </a:solidFill>
                <a:latin typeface="Arimo Bold"/>
                <a:ea typeface="Arimo Bold"/>
                <a:cs typeface="Arimo Bold"/>
                <a:sym typeface="Arimo Bold"/>
              </a:rPr>
              <a:t> 2024</a:t>
            </a:r>
          </a:p>
          <a:p>
            <a:pPr algn="ctr">
              <a:lnSpc>
                <a:spcPts val="200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4"/>
            <a:stretch>
              <a:fillRect l="-10" t="0" r="-10" b="0"/>
            </a:stretch>
          </a:blipFill>
        </p:spPr>
      </p:sp>
      <p:sp>
        <p:nvSpPr>
          <p:cNvPr name="Freeform 8" id="8"/>
          <p:cNvSpPr/>
          <p:nvPr/>
        </p:nvSpPr>
        <p:spPr>
          <a:xfrm flipH="false" flipV="false" rot="0">
            <a:off x="15192375" y="9667875"/>
            <a:ext cx="3095625" cy="619125"/>
          </a:xfrm>
          <a:custGeom>
            <a:avLst/>
            <a:gdLst/>
            <a:ahLst/>
            <a:cxnLst/>
            <a:rect r="r" b="b" t="t" l="l"/>
            <a:pathLst>
              <a:path h="619125" w="3095625">
                <a:moveTo>
                  <a:pt x="0" y="0"/>
                </a:moveTo>
                <a:lnTo>
                  <a:pt x="3095625" y="0"/>
                </a:lnTo>
                <a:lnTo>
                  <a:pt x="3095625" y="619125"/>
                </a:lnTo>
                <a:lnTo>
                  <a:pt x="0" y="619125"/>
                </a:lnTo>
                <a:lnTo>
                  <a:pt x="0" y="0"/>
                </a:lnTo>
                <a:close/>
              </a:path>
            </a:pathLst>
          </a:custGeom>
          <a:blipFill>
            <a:blip r:embed="rId5"/>
            <a:stretch>
              <a:fillRect l="0" t="0" r="0" b="0"/>
            </a:stretch>
          </a:blipFill>
        </p:spPr>
      </p:sp>
      <p:sp>
        <p:nvSpPr>
          <p:cNvPr name="TextBox 9" id="9"/>
          <p:cNvSpPr txBox="true"/>
          <p:nvPr/>
        </p:nvSpPr>
        <p:spPr>
          <a:xfrm rot="0">
            <a:off x="1365539" y="2656949"/>
            <a:ext cx="3335387" cy="887095"/>
          </a:xfrm>
          <a:prstGeom prst="rect">
            <a:avLst/>
          </a:prstGeom>
        </p:spPr>
        <p:txBody>
          <a:bodyPr anchor="t" rtlCol="false" tIns="0" lIns="0" bIns="0" rIns="0">
            <a:spAutoFit/>
          </a:bodyPr>
          <a:lstStyle/>
          <a:p>
            <a:pPr algn="ctr">
              <a:lnSpc>
                <a:spcPts val="7279"/>
              </a:lnSpc>
            </a:pPr>
            <a:r>
              <a:rPr lang="en-US" sz="5199" b="true">
                <a:solidFill>
                  <a:srgbClr val="3B4540"/>
                </a:solidFill>
                <a:latin typeface="Canva Sans Bold"/>
                <a:ea typeface="Canva Sans Bold"/>
                <a:cs typeface="Canva Sans Bold"/>
                <a:sym typeface="Canva Sans Bold"/>
              </a:rPr>
              <a:t>I. Objetivo</a:t>
            </a:r>
          </a:p>
        </p:txBody>
      </p:sp>
      <p:sp>
        <p:nvSpPr>
          <p:cNvPr name="TextBox 10" id="10"/>
          <p:cNvSpPr txBox="true"/>
          <p:nvPr/>
        </p:nvSpPr>
        <p:spPr>
          <a:xfrm rot="0">
            <a:off x="1365539" y="3938309"/>
            <a:ext cx="15563677" cy="5380990"/>
          </a:xfrm>
          <a:prstGeom prst="rect">
            <a:avLst/>
          </a:prstGeom>
        </p:spPr>
        <p:txBody>
          <a:bodyPr anchor="t" rtlCol="false" tIns="0" lIns="0" bIns="0" rIns="0">
            <a:spAutoFit/>
          </a:bodyPr>
          <a:lstStyle/>
          <a:p>
            <a:pPr algn="l">
              <a:lnSpc>
                <a:spcPts val="4759"/>
              </a:lnSpc>
            </a:pPr>
            <a:r>
              <a:rPr lang="en-US" sz="3399">
                <a:solidFill>
                  <a:srgbClr val="3B4540"/>
                </a:solidFill>
                <a:latin typeface="Canva Sans"/>
                <a:ea typeface="Canva Sans"/>
                <a:cs typeface="Canva Sans"/>
                <a:sym typeface="Canva Sans"/>
              </a:rPr>
              <a:t>A) Bases de </a:t>
            </a:r>
            <a:r>
              <a:rPr lang="en-US" sz="3399" i="true">
                <a:solidFill>
                  <a:srgbClr val="3B4540"/>
                </a:solidFill>
                <a:latin typeface="Canva Sans Italics"/>
                <a:ea typeface="Canva Sans Italics"/>
                <a:cs typeface="Canva Sans Italics"/>
                <a:sym typeface="Canva Sans Italics"/>
              </a:rPr>
              <a:t>prompting</a:t>
            </a:r>
            <a:r>
              <a:rPr lang="en-US" sz="3399">
                <a:solidFill>
                  <a:srgbClr val="3B4540"/>
                </a:solidFill>
                <a:latin typeface="Canva Sans"/>
                <a:ea typeface="Canva Sans"/>
                <a:cs typeface="Canva Sans"/>
                <a:sym typeface="Canva Sans"/>
              </a:rPr>
              <a:t>.</a:t>
            </a:r>
          </a:p>
          <a:p>
            <a:pPr algn="l">
              <a:lnSpc>
                <a:spcPts val="4759"/>
              </a:lnSpc>
            </a:pPr>
          </a:p>
          <a:p>
            <a:pPr algn="l">
              <a:lnSpc>
                <a:spcPts val="4759"/>
              </a:lnSpc>
            </a:pPr>
            <a:r>
              <a:rPr lang="en-US" sz="3399">
                <a:solidFill>
                  <a:srgbClr val="3B4540"/>
                </a:solidFill>
                <a:latin typeface="Canva Sans"/>
                <a:ea typeface="Canva Sans"/>
                <a:cs typeface="Canva Sans"/>
                <a:sym typeface="Canva Sans"/>
              </a:rPr>
              <a:t>B) Interactuar con un LLM de IA para, por ejemplo, escribir, corregir o explicar instrucciones para realizar una tarea específica.</a:t>
            </a:r>
          </a:p>
          <a:p>
            <a:pPr algn="l">
              <a:lnSpc>
                <a:spcPts val="4759"/>
              </a:lnSpc>
            </a:pPr>
          </a:p>
          <a:p>
            <a:pPr algn="l">
              <a:lnSpc>
                <a:spcPts val="4759"/>
              </a:lnSpc>
            </a:pPr>
            <a:r>
              <a:rPr lang="en-US" sz="3399">
                <a:solidFill>
                  <a:srgbClr val="3B4540"/>
                </a:solidFill>
                <a:latin typeface="Canva Sans"/>
                <a:ea typeface="Canva Sans"/>
                <a:cs typeface="Canva Sans"/>
                <a:sym typeface="Canva Sans"/>
              </a:rPr>
              <a:t>C) </a:t>
            </a:r>
            <a:r>
              <a:rPr lang="en-US" sz="3399">
                <a:solidFill>
                  <a:srgbClr val="3B4540"/>
                </a:solidFill>
                <a:latin typeface="Canva Sans"/>
                <a:ea typeface="Canva Sans"/>
                <a:cs typeface="Canva Sans"/>
                <a:sym typeface="Canva Sans"/>
              </a:rPr>
              <a:t>Automatizar tareas repetitivas, y crear herramientas impulsadas por IA que pueden priorizar tareas.</a:t>
            </a:r>
          </a:p>
          <a:p>
            <a:pPr algn="l">
              <a:lnSpc>
                <a:spcPts val="4759"/>
              </a:lnSpc>
            </a:pPr>
          </a:p>
          <a:p>
            <a:pPr algn="l">
              <a:lnSpc>
                <a:spcPts val="4759"/>
              </a:lnSpc>
            </a:pPr>
            <a:r>
              <a:rPr lang="en-US" sz="3399">
                <a:solidFill>
                  <a:srgbClr val="3B4540"/>
                </a:solidFill>
                <a:latin typeface="Canva Sans"/>
                <a:ea typeface="Canva Sans"/>
                <a:cs typeface="Canva Sans"/>
                <a:sym typeface="Canva Sans"/>
              </a:rPr>
              <a:t>D) Diseñar tareas para t</a:t>
            </a:r>
            <a:r>
              <a:rPr lang="en-US" sz="3399">
                <a:solidFill>
                  <a:srgbClr val="3B4540"/>
                </a:solidFill>
                <a:latin typeface="Canva Sans"/>
                <a:ea typeface="Canva Sans"/>
                <a:cs typeface="Canva Sans"/>
                <a:sym typeface="Canva Sans"/>
              </a:rPr>
              <a:t>rabajar con tus documentos y datos.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211221"/>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12325796" y="4734932"/>
            <a:ext cx="4406950" cy="404218"/>
          </a:xfrm>
          <a:prstGeom prst="rect">
            <a:avLst/>
          </a:prstGeom>
        </p:spPr>
        <p:txBody>
          <a:bodyPr anchor="t" rtlCol="false" tIns="0" lIns="0" bIns="0" rIns="0">
            <a:spAutoFit/>
          </a:bodyPr>
          <a:lstStyle/>
          <a:p>
            <a:pPr algn="ctr">
              <a:lnSpc>
                <a:spcPts val="3062"/>
              </a:lnSpc>
            </a:pPr>
            <a:r>
              <a:rPr lang="en-US" b="true" sz="2437" spc="-14">
                <a:solidFill>
                  <a:srgbClr val="3B4540"/>
                </a:solidFill>
                <a:latin typeface="TT Rounds Condensed Bold"/>
                <a:ea typeface="TT Rounds Condensed Bold"/>
                <a:cs typeface="TT Rounds Condensed Bold"/>
                <a:sym typeface="TT Rounds Condensed Bold"/>
              </a:rPr>
              <a:t>LLM ajustados por instrucción </a:t>
            </a:r>
          </a:p>
          <a:p>
            <a:pPr algn="ctr">
              <a:lnSpc>
                <a:spcPts val="3062"/>
              </a:lnSpc>
            </a:pPr>
            <a:r>
              <a:rPr lang="en-US" b="true" sz="2437" spc="-14">
                <a:solidFill>
                  <a:srgbClr val="3B4540"/>
                </a:solidFill>
                <a:latin typeface="TT Rounds Condensed Bold"/>
                <a:ea typeface="TT Rounds Condensed Bold"/>
                <a:cs typeface="TT Rounds Condensed Bold"/>
                <a:sym typeface="TT Rounds Condensed Bold"/>
              </a:rPr>
              <a:t>(instruction-tuned LLM)</a:t>
            </a:r>
          </a:p>
        </p:txBody>
      </p:sp>
      <p:sp>
        <p:nvSpPr>
          <p:cNvPr name="Freeform 8" id="8"/>
          <p:cNvSpPr/>
          <p:nvPr/>
        </p:nvSpPr>
        <p:spPr>
          <a:xfrm flipH="false" flipV="false" rot="0">
            <a:off x="15192375" y="9667875"/>
            <a:ext cx="3095625" cy="619125"/>
          </a:xfrm>
          <a:custGeom>
            <a:avLst/>
            <a:gdLst/>
            <a:ahLst/>
            <a:cxnLst/>
            <a:rect r="r" b="b" t="t" l="l"/>
            <a:pathLst>
              <a:path h="619125" w="3095625">
                <a:moveTo>
                  <a:pt x="0" y="0"/>
                </a:moveTo>
                <a:lnTo>
                  <a:pt x="3095625" y="0"/>
                </a:lnTo>
                <a:lnTo>
                  <a:pt x="3095625" y="619125"/>
                </a:lnTo>
                <a:lnTo>
                  <a:pt x="0" y="619125"/>
                </a:lnTo>
                <a:lnTo>
                  <a:pt x="0" y="0"/>
                </a:lnTo>
                <a:close/>
              </a:path>
            </a:pathLst>
          </a:custGeom>
          <a:blipFill>
            <a:blip r:embed="rId4"/>
            <a:stretch>
              <a:fillRect l="0" t="0" r="0" b="0"/>
            </a:stretch>
          </a:blipFill>
        </p:spPr>
      </p:sp>
      <p:sp>
        <p:nvSpPr>
          <p:cNvPr name="TextBox 9" id="9"/>
          <p:cNvSpPr txBox="true"/>
          <p:nvPr/>
        </p:nvSpPr>
        <p:spPr>
          <a:xfrm rot="0">
            <a:off x="850701" y="701075"/>
            <a:ext cx="11377464" cy="750887"/>
          </a:xfrm>
          <a:prstGeom prst="rect">
            <a:avLst/>
          </a:prstGeom>
        </p:spPr>
        <p:txBody>
          <a:bodyPr anchor="t" rtlCol="false" tIns="0" lIns="0" bIns="0" rIns="0">
            <a:spAutoFit/>
          </a:bodyPr>
          <a:lstStyle/>
          <a:p>
            <a:pPr algn="l">
              <a:lnSpc>
                <a:spcPts val="5937"/>
              </a:lnSpc>
            </a:pPr>
            <a:r>
              <a:rPr lang="en-US" b="true" sz="4750" spc="-28">
                <a:solidFill>
                  <a:srgbClr val="3B4540"/>
                </a:solidFill>
                <a:latin typeface="TT Rounds Condensed Bold"/>
                <a:ea typeface="TT Rounds Condensed Bold"/>
                <a:cs typeface="TT Rounds Condensed Bold"/>
                <a:sym typeface="TT Rounds Condensed Bold"/>
              </a:rPr>
              <a:t>II. Bases de prompting</a:t>
            </a:r>
          </a:p>
        </p:txBody>
      </p:sp>
      <p:sp>
        <p:nvSpPr>
          <p:cNvPr name="Freeform 10" id="10" descr="preencoded.png"/>
          <p:cNvSpPr/>
          <p:nvPr/>
        </p:nvSpPr>
        <p:spPr>
          <a:xfrm flipH="false" flipV="false" rot="0">
            <a:off x="498563" y="1398566"/>
            <a:ext cx="16922365" cy="3345891"/>
          </a:xfrm>
          <a:custGeom>
            <a:avLst/>
            <a:gdLst/>
            <a:ahLst/>
            <a:cxnLst/>
            <a:rect r="r" b="b" t="t" l="l"/>
            <a:pathLst>
              <a:path h="3345891" w="16922365">
                <a:moveTo>
                  <a:pt x="0" y="0"/>
                </a:moveTo>
                <a:lnTo>
                  <a:pt x="16922365" y="0"/>
                </a:lnTo>
                <a:lnTo>
                  <a:pt x="16922365" y="3345892"/>
                </a:lnTo>
                <a:lnTo>
                  <a:pt x="0" y="3345892"/>
                </a:lnTo>
                <a:lnTo>
                  <a:pt x="0" y="0"/>
                </a:lnTo>
                <a:close/>
              </a:path>
            </a:pathLst>
          </a:custGeom>
          <a:blipFill>
            <a:blip r:embed="rId5"/>
            <a:stretch>
              <a:fillRect l="0" t="-543967" r="0" b="-114681"/>
            </a:stretch>
          </a:blipFill>
        </p:spPr>
      </p:sp>
      <p:sp>
        <p:nvSpPr>
          <p:cNvPr name="Freeform 11" id="11"/>
          <p:cNvSpPr/>
          <p:nvPr/>
        </p:nvSpPr>
        <p:spPr>
          <a:xfrm flipH="false" flipV="false" rot="0">
            <a:off x="1461279" y="1597986"/>
            <a:ext cx="3940946" cy="3004496"/>
          </a:xfrm>
          <a:custGeom>
            <a:avLst/>
            <a:gdLst/>
            <a:ahLst/>
            <a:cxnLst/>
            <a:rect r="r" b="b" t="t" l="l"/>
            <a:pathLst>
              <a:path h="3004496" w="3940946">
                <a:moveTo>
                  <a:pt x="0" y="0"/>
                </a:moveTo>
                <a:lnTo>
                  <a:pt x="3940946" y="0"/>
                </a:lnTo>
                <a:lnTo>
                  <a:pt x="3940946" y="3004496"/>
                </a:lnTo>
                <a:lnTo>
                  <a:pt x="0" y="3004496"/>
                </a:lnTo>
                <a:lnTo>
                  <a:pt x="0" y="0"/>
                </a:lnTo>
                <a:close/>
              </a:path>
            </a:pathLst>
          </a:custGeom>
          <a:blipFill>
            <a:blip r:embed="rId6"/>
            <a:stretch>
              <a:fillRect l="-22560" t="-7768" r="-32632" b="-8554"/>
            </a:stretch>
          </a:blipFill>
        </p:spPr>
      </p:sp>
      <p:sp>
        <p:nvSpPr>
          <p:cNvPr name="Freeform 12" id="12"/>
          <p:cNvSpPr/>
          <p:nvPr/>
        </p:nvSpPr>
        <p:spPr>
          <a:xfrm flipH="false" flipV="false" rot="0">
            <a:off x="13206800" y="1549466"/>
            <a:ext cx="3333121" cy="3004498"/>
          </a:xfrm>
          <a:custGeom>
            <a:avLst/>
            <a:gdLst/>
            <a:ahLst/>
            <a:cxnLst/>
            <a:rect r="r" b="b" t="t" l="l"/>
            <a:pathLst>
              <a:path h="3004498" w="3333121">
                <a:moveTo>
                  <a:pt x="0" y="0"/>
                </a:moveTo>
                <a:lnTo>
                  <a:pt x="3333121" y="0"/>
                </a:lnTo>
                <a:lnTo>
                  <a:pt x="3333121" y="3004498"/>
                </a:lnTo>
                <a:lnTo>
                  <a:pt x="0" y="3004498"/>
                </a:lnTo>
                <a:lnTo>
                  <a:pt x="0" y="0"/>
                </a:lnTo>
                <a:close/>
              </a:path>
            </a:pathLst>
          </a:custGeom>
          <a:blipFill>
            <a:blip r:embed="rId7"/>
            <a:stretch>
              <a:fillRect l="-32836" t="-3301" r="-30117" b="0"/>
            </a:stretch>
          </a:blipFill>
        </p:spPr>
      </p:sp>
      <p:sp>
        <p:nvSpPr>
          <p:cNvPr name="Freeform 13" id="13"/>
          <p:cNvSpPr/>
          <p:nvPr/>
        </p:nvSpPr>
        <p:spPr>
          <a:xfrm flipH="false" flipV="false" rot="0">
            <a:off x="7422795" y="1549466"/>
            <a:ext cx="3442410" cy="3004496"/>
          </a:xfrm>
          <a:custGeom>
            <a:avLst/>
            <a:gdLst/>
            <a:ahLst/>
            <a:cxnLst/>
            <a:rect r="r" b="b" t="t" l="l"/>
            <a:pathLst>
              <a:path h="3004496" w="3442410">
                <a:moveTo>
                  <a:pt x="0" y="0"/>
                </a:moveTo>
                <a:lnTo>
                  <a:pt x="3442410" y="0"/>
                </a:lnTo>
                <a:lnTo>
                  <a:pt x="3442410" y="3004496"/>
                </a:lnTo>
                <a:lnTo>
                  <a:pt x="0" y="3004496"/>
                </a:lnTo>
                <a:lnTo>
                  <a:pt x="0" y="0"/>
                </a:lnTo>
                <a:close/>
              </a:path>
            </a:pathLst>
          </a:custGeom>
          <a:blipFill>
            <a:blip r:embed="rId8"/>
            <a:stretch>
              <a:fillRect l="-33949" t="-3661" r="-31907" b="-4927"/>
            </a:stretch>
          </a:blipFill>
        </p:spPr>
      </p:sp>
      <p:grpSp>
        <p:nvGrpSpPr>
          <p:cNvPr name="Group 14" id="14"/>
          <p:cNvGrpSpPr/>
          <p:nvPr/>
        </p:nvGrpSpPr>
        <p:grpSpPr>
          <a:xfrm rot="0">
            <a:off x="8564483" y="7806794"/>
            <a:ext cx="937072" cy="93707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78B0CE"/>
            </a:solidFill>
          </p:spPr>
        </p:sp>
        <p:sp>
          <p:nvSpPr>
            <p:cNvPr name="TextBox 16" id="16"/>
            <p:cNvSpPr txBox="true"/>
            <p:nvPr/>
          </p:nvSpPr>
          <p:spPr>
            <a:xfrm>
              <a:off x="203200" y="-9525"/>
              <a:ext cx="406400" cy="720725"/>
            </a:xfrm>
            <a:prstGeom prst="rect">
              <a:avLst/>
            </a:prstGeom>
          </p:spPr>
          <p:txBody>
            <a:bodyPr anchor="ctr" rtlCol="false" tIns="50800" lIns="50800" bIns="50800" rIns="50800"/>
            <a:lstStyle/>
            <a:p>
              <a:pPr algn="ctr">
                <a:lnSpc>
                  <a:spcPts val="3062"/>
                </a:lnSpc>
              </a:pPr>
            </a:p>
          </p:txBody>
        </p:sp>
      </p:grpSp>
      <p:sp>
        <p:nvSpPr>
          <p:cNvPr name="AutoShape 17" id="17"/>
          <p:cNvSpPr/>
          <p:nvPr/>
        </p:nvSpPr>
        <p:spPr>
          <a:xfrm>
            <a:off x="6295281" y="4744458"/>
            <a:ext cx="0" cy="5542542"/>
          </a:xfrm>
          <a:prstGeom prst="line">
            <a:avLst/>
          </a:prstGeom>
          <a:ln cap="flat" w="38100">
            <a:solidFill>
              <a:srgbClr val="000000"/>
            </a:solidFill>
            <a:prstDash val="solid"/>
            <a:headEnd type="none" len="sm" w="sm"/>
            <a:tailEnd type="none" len="sm" w="sm"/>
          </a:ln>
        </p:spPr>
      </p:sp>
      <p:sp>
        <p:nvSpPr>
          <p:cNvPr name="AutoShape 18" id="18"/>
          <p:cNvSpPr/>
          <p:nvPr/>
        </p:nvSpPr>
        <p:spPr>
          <a:xfrm>
            <a:off x="12209115" y="4744458"/>
            <a:ext cx="0" cy="5542542"/>
          </a:xfrm>
          <a:prstGeom prst="line">
            <a:avLst/>
          </a:prstGeom>
          <a:ln cap="flat" w="38100">
            <a:solidFill>
              <a:srgbClr val="000000"/>
            </a:solidFill>
            <a:prstDash val="solid"/>
            <a:headEnd type="none" len="sm" w="sm"/>
            <a:tailEnd type="none" len="sm" w="sm"/>
          </a:ln>
        </p:spPr>
      </p:sp>
      <p:sp>
        <p:nvSpPr>
          <p:cNvPr name="Freeform 19" id="19"/>
          <p:cNvSpPr/>
          <p:nvPr/>
        </p:nvSpPr>
        <p:spPr>
          <a:xfrm flipH="false" flipV="false" rot="0">
            <a:off x="14149438" y="7973975"/>
            <a:ext cx="1352595" cy="1306945"/>
          </a:xfrm>
          <a:custGeom>
            <a:avLst/>
            <a:gdLst/>
            <a:ahLst/>
            <a:cxnLst/>
            <a:rect r="r" b="b" t="t" l="l"/>
            <a:pathLst>
              <a:path h="1306945" w="1352595">
                <a:moveTo>
                  <a:pt x="0" y="0"/>
                </a:moveTo>
                <a:lnTo>
                  <a:pt x="1352595" y="0"/>
                </a:lnTo>
                <a:lnTo>
                  <a:pt x="1352595" y="1306946"/>
                </a:lnTo>
                <a:lnTo>
                  <a:pt x="0" y="13069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2435234" y="5498356"/>
            <a:ext cx="5095131" cy="1780137"/>
          </a:xfrm>
          <a:prstGeom prst="rect">
            <a:avLst/>
          </a:prstGeom>
        </p:spPr>
        <p:txBody>
          <a:bodyPr anchor="t" rtlCol="false" tIns="0" lIns="0" bIns="0" rIns="0">
            <a:spAutoFit/>
          </a:bodyPr>
          <a:lstStyle/>
          <a:p>
            <a:pPr algn="l">
              <a:lnSpc>
                <a:spcPts val="3592"/>
              </a:lnSpc>
            </a:pPr>
            <a:r>
              <a:rPr lang="en-US" sz="2300">
                <a:solidFill>
                  <a:srgbClr val="405449"/>
                </a:solidFill>
                <a:latin typeface="Arimo"/>
                <a:ea typeface="Arimo"/>
                <a:cs typeface="Arimo"/>
                <a:sym typeface="Arimo"/>
              </a:rPr>
              <a:t>Han sido capacitado para seguir instrucciones. </a:t>
            </a:r>
          </a:p>
          <a:p>
            <a:pPr algn="l">
              <a:lnSpc>
                <a:spcPts val="3593"/>
              </a:lnSpc>
            </a:pPr>
            <a:r>
              <a:rPr lang="en-US" sz="2300">
                <a:solidFill>
                  <a:srgbClr val="405449"/>
                </a:solidFill>
                <a:latin typeface="Arimo"/>
                <a:ea typeface="Arimo"/>
                <a:cs typeface="Arimo"/>
                <a:sym typeface="Arimo"/>
              </a:rPr>
              <a:t>Está afinado con entradas y salidas que son instrucciones.</a:t>
            </a:r>
          </a:p>
        </p:txBody>
      </p:sp>
      <p:sp>
        <p:nvSpPr>
          <p:cNvPr name="TextBox 21" id="21"/>
          <p:cNvSpPr txBox="true"/>
          <p:nvPr/>
        </p:nvSpPr>
        <p:spPr>
          <a:xfrm rot="0">
            <a:off x="884187" y="4785173"/>
            <a:ext cx="5095131" cy="798909"/>
          </a:xfrm>
          <a:prstGeom prst="rect">
            <a:avLst/>
          </a:prstGeom>
        </p:spPr>
        <p:txBody>
          <a:bodyPr anchor="t" rtlCol="false" tIns="0" lIns="0" bIns="0" rIns="0">
            <a:spAutoFit/>
          </a:bodyPr>
          <a:lstStyle/>
          <a:p>
            <a:pPr algn="ctr">
              <a:lnSpc>
                <a:spcPts val="3062"/>
              </a:lnSpc>
            </a:pPr>
            <a:r>
              <a:rPr lang="en-US" b="true" sz="2437" spc="-14">
                <a:solidFill>
                  <a:srgbClr val="3B4540"/>
                </a:solidFill>
                <a:latin typeface="TT Rounds Condensed Bold"/>
                <a:ea typeface="TT Rounds Condensed Bold"/>
                <a:cs typeface="TT Rounds Condensed Bold"/>
                <a:sym typeface="TT Rounds Condensed Bold"/>
              </a:rPr>
              <a:t>Natural Language Processing (NLP) / Procesamiento de Lenguaje Natural</a:t>
            </a:r>
          </a:p>
        </p:txBody>
      </p:sp>
      <p:sp>
        <p:nvSpPr>
          <p:cNvPr name="TextBox 22" id="22"/>
          <p:cNvSpPr txBox="true"/>
          <p:nvPr/>
        </p:nvSpPr>
        <p:spPr>
          <a:xfrm rot="0">
            <a:off x="884187" y="5660281"/>
            <a:ext cx="5239644" cy="4031766"/>
          </a:xfrm>
          <a:prstGeom prst="rect">
            <a:avLst/>
          </a:prstGeom>
        </p:spPr>
        <p:txBody>
          <a:bodyPr anchor="t" rtlCol="false" tIns="0" lIns="0" bIns="0" rIns="0">
            <a:spAutoFit/>
          </a:bodyPr>
          <a:lstStyle/>
          <a:p>
            <a:pPr algn="l">
              <a:lnSpc>
                <a:spcPts val="3593"/>
              </a:lnSpc>
            </a:pPr>
            <a:r>
              <a:rPr lang="en-US" sz="2299">
                <a:solidFill>
                  <a:srgbClr val="405449"/>
                </a:solidFill>
                <a:latin typeface="Arimo"/>
                <a:ea typeface="Arimo"/>
                <a:cs typeface="Arimo"/>
                <a:sym typeface="Arimo"/>
              </a:rPr>
              <a:t>Aprendizaje a partir de ejemplos de texto para predecir o generar nuevo texto. </a:t>
            </a:r>
          </a:p>
          <a:p>
            <a:pPr algn="l">
              <a:lnSpc>
                <a:spcPts val="3593"/>
              </a:lnSpc>
            </a:pPr>
            <a:r>
              <a:rPr lang="en-US" sz="2299">
                <a:solidFill>
                  <a:srgbClr val="405449"/>
                </a:solidFill>
                <a:latin typeface="Arimo"/>
                <a:ea typeface="Arimo"/>
                <a:cs typeface="Arimo"/>
                <a:sym typeface="Arimo"/>
              </a:rPr>
              <a:t>Evolucionó a partir de la lingüística computacional, que utiliza la informática para comprender los principios del lenguaje.</a:t>
            </a:r>
          </a:p>
          <a:p>
            <a:pPr algn="l">
              <a:lnSpc>
                <a:spcPts val="3608"/>
              </a:lnSpc>
            </a:pPr>
            <a:r>
              <a:rPr lang="en-US" sz="2237">
                <a:solidFill>
                  <a:srgbClr val="405449"/>
                </a:solidFill>
                <a:latin typeface="Arimo"/>
                <a:ea typeface="Arimo"/>
                <a:cs typeface="Arimo"/>
                <a:sym typeface="Arimo"/>
              </a:rPr>
              <a:t>Junto con el aprendizaje profundo, son la base de los LLMs.</a:t>
            </a:r>
          </a:p>
        </p:txBody>
      </p:sp>
      <p:sp>
        <p:nvSpPr>
          <p:cNvPr name="TextBox 23" id="23"/>
          <p:cNvSpPr txBox="true"/>
          <p:nvPr/>
        </p:nvSpPr>
        <p:spPr>
          <a:xfrm rot="0">
            <a:off x="6604992" y="4785173"/>
            <a:ext cx="3157984" cy="404217"/>
          </a:xfrm>
          <a:prstGeom prst="rect">
            <a:avLst/>
          </a:prstGeom>
        </p:spPr>
        <p:txBody>
          <a:bodyPr anchor="t" rtlCol="false" tIns="0" lIns="0" bIns="0" rIns="0">
            <a:spAutoFit/>
          </a:bodyPr>
          <a:lstStyle/>
          <a:p>
            <a:pPr algn="ctr">
              <a:lnSpc>
                <a:spcPts val="3062"/>
              </a:lnSpc>
            </a:pPr>
            <a:r>
              <a:rPr lang="en-US" b="true" sz="2437" spc="-14">
                <a:solidFill>
                  <a:srgbClr val="3B4540"/>
                </a:solidFill>
                <a:latin typeface="TT Rounds Condensed Bold"/>
                <a:ea typeface="TT Rounds Condensed Bold"/>
                <a:cs typeface="TT Rounds Condensed Bold"/>
                <a:sym typeface="TT Rounds Condensed Bold"/>
              </a:rPr>
              <a:t>LLM básicos (base LLM)</a:t>
            </a:r>
          </a:p>
        </p:txBody>
      </p:sp>
      <p:sp>
        <p:nvSpPr>
          <p:cNvPr name="TextBox 24" id="24"/>
          <p:cNvSpPr txBox="true"/>
          <p:nvPr/>
        </p:nvSpPr>
        <p:spPr>
          <a:xfrm rot="0">
            <a:off x="6604993" y="5327650"/>
            <a:ext cx="5095131" cy="1393866"/>
          </a:xfrm>
          <a:prstGeom prst="rect">
            <a:avLst/>
          </a:prstGeom>
        </p:spPr>
        <p:txBody>
          <a:bodyPr anchor="t" rtlCol="false" tIns="0" lIns="0" bIns="0" rIns="0">
            <a:spAutoFit/>
          </a:bodyPr>
          <a:lstStyle/>
          <a:p>
            <a:pPr algn="l">
              <a:lnSpc>
                <a:spcPts val="3709"/>
              </a:lnSpc>
            </a:pPr>
            <a:r>
              <a:rPr lang="en-US" sz="2300">
                <a:solidFill>
                  <a:srgbClr val="405449"/>
                </a:solidFill>
                <a:latin typeface="Arimo"/>
                <a:ea typeface="Arimo"/>
                <a:cs typeface="Arimo"/>
                <a:sym typeface="Arimo"/>
              </a:rPr>
              <a:t>Entrenados para predecir la siguiente palabra basándose en datos de entrenamiento de texto. </a:t>
            </a:r>
          </a:p>
        </p:txBody>
      </p:sp>
      <p:sp>
        <p:nvSpPr>
          <p:cNvPr name="TextBox 25" id="25"/>
          <p:cNvSpPr txBox="true"/>
          <p:nvPr/>
        </p:nvSpPr>
        <p:spPr>
          <a:xfrm rot="0">
            <a:off x="7397884" y="7200369"/>
            <a:ext cx="3542407" cy="349250"/>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ea typeface="Canva Sans"/>
                <a:cs typeface="Canva Sans"/>
                <a:sym typeface="Canva Sans"/>
              </a:rPr>
              <a:t>"había una vez un unicornio"</a:t>
            </a:r>
            <a:r>
              <a:rPr lang="en-US" sz="2000">
                <a:solidFill>
                  <a:srgbClr val="000000"/>
                </a:solidFill>
                <a:latin typeface="Canva Sans"/>
                <a:ea typeface="Canva Sans"/>
                <a:cs typeface="Canva Sans"/>
                <a:sym typeface="Canva Sans"/>
              </a:rPr>
              <a:t> </a:t>
            </a:r>
          </a:p>
        </p:txBody>
      </p:sp>
      <p:sp>
        <p:nvSpPr>
          <p:cNvPr name="TextBox 26" id="26"/>
          <p:cNvSpPr txBox="true"/>
          <p:nvPr/>
        </p:nvSpPr>
        <p:spPr>
          <a:xfrm rot="0">
            <a:off x="6820474" y="8915317"/>
            <a:ext cx="4488092" cy="701675"/>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ea typeface="Canva Sans"/>
                <a:cs typeface="Canva Sans"/>
                <a:sym typeface="Canva Sans"/>
              </a:rPr>
              <a:t>"que vivía en un bosque mágico con todos sus amigos unicornios"</a:t>
            </a:r>
          </a:p>
        </p:txBody>
      </p:sp>
      <p:sp>
        <p:nvSpPr>
          <p:cNvPr name="TextBox 27" id="27"/>
          <p:cNvSpPr txBox="true"/>
          <p:nvPr/>
        </p:nvSpPr>
        <p:spPr>
          <a:xfrm rot="0">
            <a:off x="12923490" y="7556500"/>
            <a:ext cx="3725614" cy="2111375"/>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ea typeface="Canva Sans"/>
                <a:cs typeface="Canva Sans"/>
                <a:sym typeface="Canva Sans"/>
              </a:rPr>
              <a:t>¿cuál es la capital de Francia?</a:t>
            </a:r>
          </a:p>
          <a:p>
            <a:pPr algn="ctr">
              <a:lnSpc>
                <a:spcPts val="2800"/>
              </a:lnSpc>
            </a:pPr>
          </a:p>
          <a:p>
            <a:pPr algn="ctr">
              <a:lnSpc>
                <a:spcPts val="2800"/>
              </a:lnSpc>
            </a:pPr>
          </a:p>
          <a:p>
            <a:pPr algn="ctr">
              <a:lnSpc>
                <a:spcPts val="2800"/>
              </a:lnSpc>
            </a:pPr>
          </a:p>
          <a:p>
            <a:pPr algn="ctr">
              <a:lnSpc>
                <a:spcPts val="2800"/>
              </a:lnSpc>
            </a:pPr>
          </a:p>
          <a:p>
            <a:pPr algn="ctr">
              <a:lnSpc>
                <a:spcPts val="2800"/>
              </a:lnSpc>
            </a:pPr>
            <a:r>
              <a:rPr lang="en-US" sz="2000">
                <a:solidFill>
                  <a:srgbClr val="000000"/>
                </a:solidFill>
                <a:latin typeface="Canva Sans"/>
                <a:ea typeface="Canva Sans"/>
                <a:cs typeface="Canva Sans"/>
                <a:sym typeface="Canva Sans"/>
              </a:rPr>
              <a:t> "la capital de Francia es París"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TextBox 7" id="7"/>
          <p:cNvSpPr txBox="true"/>
          <p:nvPr/>
        </p:nvSpPr>
        <p:spPr>
          <a:xfrm rot="0">
            <a:off x="855315" y="958751"/>
            <a:ext cx="9061754" cy="1524000"/>
          </a:xfrm>
          <a:prstGeom prst="rect">
            <a:avLst/>
          </a:prstGeom>
        </p:spPr>
        <p:txBody>
          <a:bodyPr anchor="t" rtlCol="false" tIns="0" lIns="0" bIns="0" rIns="0">
            <a:spAutoFit/>
          </a:bodyPr>
          <a:lstStyle/>
          <a:p>
            <a:pPr algn="l">
              <a:lnSpc>
                <a:spcPts val="6000"/>
              </a:lnSpc>
            </a:pPr>
            <a:r>
              <a:rPr lang="en-US" b="true" sz="4750" spc="-28">
                <a:solidFill>
                  <a:srgbClr val="3B4540"/>
                </a:solidFill>
                <a:latin typeface="TT Rounds Condensed Bold"/>
                <a:ea typeface="TT Rounds Condensed Bold"/>
                <a:cs typeface="TT Rounds Condensed Bold"/>
                <a:sym typeface="TT Rounds Condensed Bold"/>
              </a:rPr>
              <a:t>III</a:t>
            </a:r>
            <a:r>
              <a:rPr lang="en-US" b="true" sz="4750" spc="-28">
                <a:solidFill>
                  <a:srgbClr val="3B4540"/>
                </a:solidFill>
                <a:latin typeface="TT Rounds Condensed Bold"/>
                <a:ea typeface="TT Rounds Condensed Bold"/>
                <a:cs typeface="TT Rounds Condensed Bold"/>
                <a:sym typeface="TT Rounds Condensed Bold"/>
              </a:rPr>
              <a:t>. Aplicaciones de NLP en el ámbito de los LLMs</a:t>
            </a:r>
          </a:p>
        </p:txBody>
      </p:sp>
      <p:sp>
        <p:nvSpPr>
          <p:cNvPr name="Freeform 8" id="8" descr="preencoded.png"/>
          <p:cNvSpPr/>
          <p:nvPr/>
        </p:nvSpPr>
        <p:spPr>
          <a:xfrm flipH="false" flipV="false" rot="0">
            <a:off x="10652192" y="0"/>
            <a:ext cx="7592835" cy="10406470"/>
          </a:xfrm>
          <a:custGeom>
            <a:avLst/>
            <a:gdLst/>
            <a:ahLst/>
            <a:cxnLst/>
            <a:rect r="r" b="b" t="t" l="l"/>
            <a:pathLst>
              <a:path h="10406470" w="7592835">
                <a:moveTo>
                  <a:pt x="0" y="0"/>
                </a:moveTo>
                <a:lnTo>
                  <a:pt x="7592836" y="0"/>
                </a:lnTo>
                <a:lnTo>
                  <a:pt x="7592836" y="10406470"/>
                </a:lnTo>
                <a:lnTo>
                  <a:pt x="0" y="10406470"/>
                </a:lnTo>
                <a:lnTo>
                  <a:pt x="0" y="0"/>
                </a:lnTo>
                <a:close/>
              </a:path>
            </a:pathLst>
          </a:custGeom>
          <a:blipFill>
            <a:blip r:embed="rId4"/>
            <a:stretch>
              <a:fillRect l="-200451" t="-253383" r="-22438" b="0"/>
            </a:stretch>
          </a:blipFill>
        </p:spPr>
      </p:sp>
      <p:sp>
        <p:nvSpPr>
          <p:cNvPr name="Freeform 9" id="9"/>
          <p:cNvSpPr/>
          <p:nvPr/>
        </p:nvSpPr>
        <p:spPr>
          <a:xfrm flipH="false" flipV="false" rot="0">
            <a:off x="11123641" y="1598745"/>
            <a:ext cx="6649938" cy="6957648"/>
          </a:xfrm>
          <a:custGeom>
            <a:avLst/>
            <a:gdLst/>
            <a:ahLst/>
            <a:cxnLst/>
            <a:rect r="r" b="b" t="t" l="l"/>
            <a:pathLst>
              <a:path h="6957648" w="6649938">
                <a:moveTo>
                  <a:pt x="0" y="0"/>
                </a:moveTo>
                <a:lnTo>
                  <a:pt x="6649938" y="0"/>
                </a:lnTo>
                <a:lnTo>
                  <a:pt x="6649938" y="6957647"/>
                </a:lnTo>
                <a:lnTo>
                  <a:pt x="0" y="6957647"/>
                </a:lnTo>
                <a:lnTo>
                  <a:pt x="0" y="0"/>
                </a:lnTo>
                <a:close/>
              </a:path>
            </a:pathLst>
          </a:custGeom>
          <a:blipFill>
            <a:blip r:embed="rId5"/>
            <a:stretch>
              <a:fillRect l="-43359" t="0" r="-39739" b="-1"/>
            </a:stretch>
          </a:blipFill>
        </p:spPr>
      </p:sp>
      <p:sp>
        <p:nvSpPr>
          <p:cNvPr name="TextBox 10" id="10"/>
          <p:cNvSpPr txBox="true"/>
          <p:nvPr/>
        </p:nvSpPr>
        <p:spPr>
          <a:xfrm rot="0">
            <a:off x="855315" y="2745808"/>
            <a:ext cx="8579250" cy="6716040"/>
          </a:xfrm>
          <a:prstGeom prst="rect">
            <a:avLst/>
          </a:prstGeom>
        </p:spPr>
        <p:txBody>
          <a:bodyPr anchor="t" rtlCol="false" tIns="0" lIns="0" bIns="0" rIns="0">
            <a:spAutoFit/>
          </a:bodyPr>
          <a:lstStyle/>
          <a:p>
            <a:pPr algn="l" marL="642514" indent="-321257" lvl="1">
              <a:lnSpc>
                <a:spcPts val="4463"/>
              </a:lnSpc>
              <a:buAutoNum type="arabicPeriod" startAt="1"/>
            </a:pPr>
            <a:r>
              <a:rPr lang="en-US" sz="2975">
                <a:solidFill>
                  <a:srgbClr val="3B4540"/>
                </a:solidFill>
                <a:latin typeface="Canva Sans"/>
                <a:ea typeface="Canva Sans"/>
                <a:cs typeface="Canva Sans"/>
                <a:sym typeface="Canva Sans"/>
              </a:rPr>
              <a:t>Análisis de Sentimientos</a:t>
            </a:r>
          </a:p>
          <a:p>
            <a:pPr algn="l" marL="1285027" indent="-428342" lvl="2">
              <a:lnSpc>
                <a:spcPts val="4463"/>
              </a:lnSpc>
              <a:buFont typeface="Arial"/>
              <a:buChar char="⚬"/>
            </a:pPr>
            <a:r>
              <a:rPr lang="en-US" sz="2975">
                <a:solidFill>
                  <a:srgbClr val="3B4540"/>
                </a:solidFill>
                <a:latin typeface="Canva Sans"/>
                <a:ea typeface="Canva Sans"/>
                <a:cs typeface="Canva Sans"/>
                <a:sym typeface="Canva Sans"/>
              </a:rPr>
              <a:t>Clasificar intención emocional del texto</a:t>
            </a:r>
          </a:p>
          <a:p>
            <a:pPr algn="l" marL="642514" indent="-321257" lvl="1">
              <a:lnSpc>
                <a:spcPts val="4463"/>
              </a:lnSpc>
              <a:buAutoNum type="arabicPeriod" startAt="1"/>
            </a:pPr>
            <a:r>
              <a:rPr lang="en-US" sz="2975">
                <a:solidFill>
                  <a:srgbClr val="3B4540"/>
                </a:solidFill>
                <a:latin typeface="Canva Sans"/>
                <a:ea typeface="Canva Sans"/>
                <a:cs typeface="Canva Sans"/>
                <a:sym typeface="Canva Sans"/>
              </a:rPr>
              <a:t>Traducción Automática</a:t>
            </a:r>
          </a:p>
          <a:p>
            <a:pPr algn="l" marL="642514" indent="-321257" lvl="1">
              <a:lnSpc>
                <a:spcPts val="4463"/>
              </a:lnSpc>
              <a:buAutoNum type="arabicPeriod" startAt="1"/>
            </a:pPr>
            <a:r>
              <a:rPr lang="en-US" sz="2975">
                <a:solidFill>
                  <a:srgbClr val="3B4540"/>
                </a:solidFill>
                <a:latin typeface="Canva Sans"/>
                <a:ea typeface="Canva Sans"/>
                <a:cs typeface="Canva Sans"/>
                <a:sym typeface="Canva Sans"/>
              </a:rPr>
              <a:t>Reconocimiento de Entidades</a:t>
            </a:r>
          </a:p>
          <a:p>
            <a:pPr algn="l" marL="1285027" indent="-428342" lvl="2">
              <a:lnSpc>
                <a:spcPts val="4463"/>
              </a:lnSpc>
              <a:buFont typeface="Arial"/>
              <a:buChar char="⚬"/>
            </a:pPr>
            <a:r>
              <a:rPr lang="en-US" sz="2975">
                <a:solidFill>
                  <a:srgbClr val="3B4540"/>
                </a:solidFill>
                <a:latin typeface="Canva Sans"/>
                <a:ea typeface="Canva Sans"/>
                <a:cs typeface="Canva Sans"/>
                <a:sym typeface="Canva Sans"/>
              </a:rPr>
              <a:t>Extraer nombres personales, organizaciones, ubicaciones, cantidades, etc.</a:t>
            </a:r>
          </a:p>
          <a:p>
            <a:pPr algn="l" marL="642514" indent="-321257" lvl="1">
              <a:lnSpc>
                <a:spcPts val="4463"/>
              </a:lnSpc>
              <a:buAutoNum type="arabicPeriod" startAt="1"/>
            </a:pPr>
            <a:r>
              <a:rPr lang="en-US" sz="2975">
                <a:solidFill>
                  <a:srgbClr val="3B4540"/>
                </a:solidFill>
                <a:latin typeface="Canva Sans"/>
                <a:ea typeface="Canva Sans"/>
                <a:cs typeface="Canva Sans"/>
                <a:sym typeface="Canva Sans"/>
              </a:rPr>
              <a:t>Corrección, Edición, Resumen y Generación de Texto</a:t>
            </a:r>
          </a:p>
          <a:p>
            <a:pPr algn="l" marL="642514" indent="-321257" lvl="1">
              <a:lnSpc>
                <a:spcPts val="4463"/>
              </a:lnSpc>
              <a:buAutoNum type="arabicPeriod" startAt="1"/>
            </a:pPr>
            <a:r>
              <a:rPr lang="en-US" sz="2975">
                <a:solidFill>
                  <a:srgbClr val="3B4540"/>
                </a:solidFill>
                <a:latin typeface="Canva Sans"/>
                <a:ea typeface="Canva Sans"/>
                <a:cs typeface="Canva Sans"/>
                <a:sym typeface="Canva Sans"/>
              </a:rPr>
              <a:t>Recuperación de Información</a:t>
            </a:r>
          </a:p>
          <a:p>
            <a:pPr algn="l" marL="1285027" indent="-428342" lvl="2">
              <a:lnSpc>
                <a:spcPts val="4463"/>
              </a:lnSpc>
              <a:buFont typeface="Arial"/>
              <a:buChar char="⚬"/>
            </a:pPr>
            <a:r>
              <a:rPr lang="en-US" sz="2975">
                <a:solidFill>
                  <a:srgbClr val="3B4540"/>
                </a:solidFill>
                <a:latin typeface="Canva Sans"/>
                <a:ea typeface="Canva Sans"/>
                <a:cs typeface="Canva Sans"/>
                <a:sym typeface="Canva Sans"/>
              </a:rPr>
              <a:t>Inferencia</a:t>
            </a:r>
          </a:p>
          <a:p>
            <a:pPr algn="l" marL="1285027" indent="-428342" lvl="2">
              <a:lnSpc>
                <a:spcPts val="4463"/>
              </a:lnSpc>
              <a:buFont typeface="Arial"/>
              <a:buChar char="⚬"/>
            </a:pPr>
            <a:r>
              <a:rPr lang="en-US" sz="2975">
                <a:solidFill>
                  <a:srgbClr val="3B4540"/>
                </a:solidFill>
                <a:latin typeface="Canva Sans"/>
                <a:ea typeface="Canva Sans"/>
                <a:cs typeface="Canva Sans"/>
                <a:sym typeface="Canva Sans"/>
              </a:rPr>
              <a:t>Análisis de información y datos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8042806" y="-108411"/>
            <a:ext cx="25389" cy="10395411"/>
          </a:xfrm>
          <a:prstGeom prst="rect">
            <a:avLst/>
          </a:prstGeom>
          <a:solidFill>
            <a:srgbClr val="FFFFFF"/>
          </a:solidFill>
        </p:spPr>
      </p:sp>
      <p:sp>
        <p:nvSpPr>
          <p:cNvPr name="AutoShape 3" id="3"/>
          <p:cNvSpPr/>
          <p:nvPr/>
        </p:nvSpPr>
        <p:spPr>
          <a:xfrm rot="-5400000">
            <a:off x="9125995" y="-4375965"/>
            <a:ext cx="9525" cy="18507748"/>
          </a:xfrm>
          <a:prstGeom prst="rect">
            <a:avLst/>
          </a:prstGeom>
          <a:solidFill>
            <a:srgbClr val="FFFFFF"/>
          </a:solidFill>
        </p:spPr>
      </p:sp>
      <p:pic>
        <p:nvPicPr>
          <p:cNvPr name="Picture 4" id="4">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44" t="0" r="144" b="0"/>
          <a:stretch>
            <a:fillRect/>
          </a:stretch>
        </p:blipFill>
        <p:spPr>
          <a:xfrm flipH="false" flipV="false" rot="0">
            <a:off x="9462836" y="1596109"/>
            <a:ext cx="7796464" cy="7094782"/>
          </a:xfrm>
          <a:prstGeom prst="rect">
            <a:avLst/>
          </a:prstGeom>
        </p:spPr>
      </p:pic>
      <p:sp>
        <p:nvSpPr>
          <p:cNvPr name="TextBox 5" id="5"/>
          <p:cNvSpPr txBox="true"/>
          <p:nvPr/>
        </p:nvSpPr>
        <p:spPr>
          <a:xfrm rot="0">
            <a:off x="689099" y="670768"/>
            <a:ext cx="8293745" cy="641350"/>
          </a:xfrm>
          <a:prstGeom prst="rect">
            <a:avLst/>
          </a:prstGeom>
        </p:spPr>
        <p:txBody>
          <a:bodyPr anchor="t" rtlCol="false" tIns="0" lIns="0" bIns="0" rIns="0">
            <a:spAutoFit/>
          </a:bodyPr>
          <a:lstStyle/>
          <a:p>
            <a:pPr algn="l">
              <a:lnSpc>
                <a:spcPts val="5000"/>
              </a:lnSpc>
            </a:pPr>
            <a:r>
              <a:rPr lang="en-US" b="true" sz="4000" spc="-24">
                <a:solidFill>
                  <a:srgbClr val="E8F3E8"/>
                </a:solidFill>
                <a:latin typeface="TT Rounds Condensed Bold"/>
                <a:ea typeface="TT Rounds Condensed Bold"/>
                <a:cs typeface="TT Rounds Condensed Bold"/>
                <a:sym typeface="TT Rounds Condensed Bold"/>
              </a:rPr>
              <a:t>IV. LLMs y el diseño de Prompts</a:t>
            </a:r>
          </a:p>
        </p:txBody>
      </p:sp>
      <p:sp>
        <p:nvSpPr>
          <p:cNvPr name="TextBox 6" id="6"/>
          <p:cNvSpPr txBox="true"/>
          <p:nvPr/>
        </p:nvSpPr>
        <p:spPr>
          <a:xfrm rot="0">
            <a:off x="528785" y="1854593"/>
            <a:ext cx="7049861" cy="2166578"/>
          </a:xfrm>
          <a:prstGeom prst="rect">
            <a:avLst/>
          </a:prstGeom>
        </p:spPr>
        <p:txBody>
          <a:bodyPr anchor="t" rtlCol="false" tIns="0" lIns="0" bIns="0" rIns="0">
            <a:spAutoFit/>
          </a:bodyPr>
          <a:lstStyle/>
          <a:p>
            <a:pPr algn="ctr">
              <a:lnSpc>
                <a:spcPts val="3414"/>
              </a:lnSpc>
            </a:pPr>
            <a:r>
              <a:rPr lang="en-US" sz="3000">
                <a:solidFill>
                  <a:srgbClr val="E8F3E8"/>
                </a:solidFill>
                <a:latin typeface="Arimo"/>
                <a:ea typeface="Arimo"/>
                <a:cs typeface="Arimo"/>
                <a:sym typeface="Arimo"/>
              </a:rPr>
              <a:t>Concepto clave: </a:t>
            </a:r>
          </a:p>
          <a:p>
            <a:pPr algn="ctr">
              <a:lnSpc>
                <a:spcPts val="3414"/>
              </a:lnSpc>
            </a:pPr>
          </a:p>
          <a:p>
            <a:pPr algn="ctr">
              <a:lnSpc>
                <a:spcPts val="3416"/>
              </a:lnSpc>
            </a:pPr>
            <a:r>
              <a:rPr lang="en-US" b="true" sz="3000" u="sng">
                <a:solidFill>
                  <a:srgbClr val="E8F3E8"/>
                </a:solidFill>
                <a:latin typeface="Arimo Bold"/>
                <a:ea typeface="Arimo Bold"/>
                <a:cs typeface="Arimo Bold"/>
                <a:sym typeface="Arimo Bold"/>
              </a:rPr>
              <a:t>Text-to-Action</a:t>
            </a:r>
            <a:r>
              <a:rPr lang="en-US" sz="3000">
                <a:solidFill>
                  <a:srgbClr val="E8F3E8"/>
                </a:solidFill>
                <a:latin typeface="Arimo"/>
                <a:ea typeface="Arimo"/>
                <a:cs typeface="Arimo"/>
                <a:sym typeface="Arimo"/>
              </a:rPr>
              <a:t> es la capacidad de convertir el lenguaje natural en acciones automatizadas.</a:t>
            </a:r>
          </a:p>
        </p:txBody>
      </p:sp>
      <p:sp>
        <p:nvSpPr>
          <p:cNvPr name="TextBox 7" id="7"/>
          <p:cNvSpPr txBox="true"/>
          <p:nvPr/>
        </p:nvSpPr>
        <p:spPr>
          <a:xfrm rot="0">
            <a:off x="528785" y="4844571"/>
            <a:ext cx="7194738" cy="4956810"/>
          </a:xfrm>
          <a:prstGeom prst="rect">
            <a:avLst/>
          </a:prstGeom>
        </p:spPr>
        <p:txBody>
          <a:bodyPr anchor="t" rtlCol="false" tIns="0" lIns="0" bIns="0" rIns="0">
            <a:spAutoFit/>
          </a:bodyPr>
          <a:lstStyle/>
          <a:p>
            <a:pPr algn="ctr">
              <a:lnSpc>
                <a:spcPts val="3074"/>
              </a:lnSpc>
            </a:pPr>
            <a:r>
              <a:rPr lang="en-US" b="true" sz="2399" u="sng">
                <a:solidFill>
                  <a:srgbClr val="E8F3E8"/>
                </a:solidFill>
                <a:latin typeface="Arimo Bold"/>
                <a:ea typeface="Arimo Bold"/>
                <a:cs typeface="Arimo Bold"/>
                <a:sym typeface="Arimo Bold"/>
              </a:rPr>
              <a:t>Word embeddings</a:t>
            </a:r>
          </a:p>
          <a:p>
            <a:pPr algn="l">
              <a:lnSpc>
                <a:spcPts val="3074"/>
              </a:lnSpc>
            </a:pPr>
          </a:p>
          <a:p>
            <a:pPr algn="l">
              <a:lnSpc>
                <a:spcPts val="3074"/>
              </a:lnSpc>
            </a:pPr>
            <a:r>
              <a:rPr lang="en-US" sz="2399">
                <a:solidFill>
                  <a:srgbClr val="E8F3E8"/>
                </a:solidFill>
                <a:latin typeface="Arimo"/>
                <a:ea typeface="Arimo"/>
                <a:cs typeface="Arimo"/>
                <a:sym typeface="Arimo"/>
              </a:rPr>
              <a:t>Es un método utilizado en el NLP para representar palabras o documentos como vectores numéricos. </a:t>
            </a:r>
          </a:p>
          <a:p>
            <a:pPr algn="l">
              <a:lnSpc>
                <a:spcPts val="3074"/>
              </a:lnSpc>
            </a:pPr>
            <a:r>
              <a:rPr lang="en-US" sz="2399">
                <a:solidFill>
                  <a:srgbClr val="E8F3E8"/>
                </a:solidFill>
                <a:latin typeface="Arimo"/>
                <a:ea typeface="Arimo"/>
                <a:cs typeface="Arimo"/>
                <a:sym typeface="Arimo"/>
              </a:rPr>
              <a:t>Estos vectores capturan el significado y las relaciones entre palabras. </a:t>
            </a:r>
          </a:p>
          <a:p>
            <a:pPr algn="l">
              <a:lnSpc>
                <a:spcPts val="3074"/>
              </a:lnSpc>
            </a:pPr>
            <a:r>
              <a:rPr lang="en-US" sz="2399">
                <a:solidFill>
                  <a:srgbClr val="E8F3E8"/>
                </a:solidFill>
                <a:latin typeface="Arimo"/>
                <a:ea typeface="Arimo"/>
                <a:cs typeface="Arimo"/>
                <a:sym typeface="Arimo"/>
              </a:rPr>
              <a:t>Facilitan la generación de lenguaje y el análisis de sentimiento.</a:t>
            </a:r>
          </a:p>
          <a:p>
            <a:pPr algn="l">
              <a:lnSpc>
                <a:spcPts val="3074"/>
              </a:lnSpc>
            </a:pPr>
            <a:r>
              <a:rPr lang="en-US" sz="2399">
                <a:solidFill>
                  <a:srgbClr val="E8F3E8"/>
                </a:solidFill>
                <a:latin typeface="Arimo"/>
                <a:ea typeface="Arimo"/>
                <a:cs typeface="Arimo"/>
                <a:sym typeface="Arimo"/>
              </a:rPr>
              <a:t>Al asignar valores numéricos a palabras sobre la base de sus similitudes semánticas, la técnica ayuda a los modelos de redes neuronales a comprender el contexto de forma más eficiente.</a:t>
            </a:r>
          </a:p>
          <a:p>
            <a:pPr algn="l">
              <a:lnSpc>
                <a:spcPts val="3074"/>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00"/>
            </a:solidFill>
          </p:spPr>
        </p:sp>
      </p:grpSp>
      <p:sp>
        <p:nvSpPr>
          <p:cNvPr name="TextBox 6" id="6"/>
          <p:cNvSpPr txBox="true"/>
          <p:nvPr/>
        </p:nvSpPr>
        <p:spPr>
          <a:xfrm rot="0">
            <a:off x="716459" y="605432"/>
            <a:ext cx="8293745" cy="677764"/>
          </a:xfrm>
          <a:prstGeom prst="rect">
            <a:avLst/>
          </a:prstGeom>
        </p:spPr>
        <p:txBody>
          <a:bodyPr anchor="t" rtlCol="false" tIns="0" lIns="0" bIns="0" rIns="0">
            <a:spAutoFit/>
          </a:bodyPr>
          <a:lstStyle/>
          <a:p>
            <a:pPr algn="l">
              <a:lnSpc>
                <a:spcPts val="5000"/>
              </a:lnSpc>
            </a:pPr>
            <a:r>
              <a:rPr lang="en-US" b="true" sz="4000" spc="-24">
                <a:solidFill>
                  <a:srgbClr val="000000"/>
                </a:solidFill>
                <a:latin typeface="TT Rounds Condensed Bold"/>
                <a:ea typeface="TT Rounds Condensed Bold"/>
                <a:cs typeface="TT Rounds Condensed Bold"/>
                <a:sym typeface="TT Rounds Condensed Bold"/>
              </a:rPr>
              <a:t>III. LLMs y el diseño de Prompts</a:t>
            </a:r>
          </a:p>
        </p:txBody>
      </p:sp>
      <p:sp>
        <p:nvSpPr>
          <p:cNvPr name="Freeform 7" id="7"/>
          <p:cNvSpPr/>
          <p:nvPr/>
        </p:nvSpPr>
        <p:spPr>
          <a:xfrm flipH="false" flipV="false" rot="0">
            <a:off x="1754152" y="4133429"/>
            <a:ext cx="5900791" cy="5718024"/>
          </a:xfrm>
          <a:custGeom>
            <a:avLst/>
            <a:gdLst/>
            <a:ahLst/>
            <a:cxnLst/>
            <a:rect r="r" b="b" t="t" l="l"/>
            <a:pathLst>
              <a:path h="5718024" w="5900791">
                <a:moveTo>
                  <a:pt x="0" y="0"/>
                </a:moveTo>
                <a:lnTo>
                  <a:pt x="5900791" y="0"/>
                </a:lnTo>
                <a:lnTo>
                  <a:pt x="5900791" y="5718024"/>
                </a:lnTo>
                <a:lnTo>
                  <a:pt x="0" y="5718024"/>
                </a:lnTo>
                <a:lnTo>
                  <a:pt x="0" y="0"/>
                </a:lnTo>
                <a:close/>
              </a:path>
            </a:pathLst>
          </a:custGeom>
          <a:blipFill>
            <a:blip r:embed="rId3"/>
            <a:stretch>
              <a:fillRect l="0" t="-34" r="0" b="-34"/>
            </a:stretch>
          </a:blipFill>
        </p:spPr>
      </p:sp>
      <p:sp>
        <p:nvSpPr>
          <p:cNvPr name="TextBox 8" id="8"/>
          <p:cNvSpPr txBox="true"/>
          <p:nvPr/>
        </p:nvSpPr>
        <p:spPr>
          <a:xfrm rot="0">
            <a:off x="403308" y="1562739"/>
            <a:ext cx="9060964" cy="2351616"/>
          </a:xfrm>
          <a:prstGeom prst="rect">
            <a:avLst/>
          </a:prstGeom>
        </p:spPr>
        <p:txBody>
          <a:bodyPr anchor="t" rtlCol="false" tIns="0" lIns="0" bIns="0" rIns="0">
            <a:spAutoFit/>
          </a:bodyPr>
          <a:lstStyle/>
          <a:p>
            <a:pPr algn="l" marL="0" indent="0" lvl="0">
              <a:lnSpc>
                <a:spcPts val="3143"/>
              </a:lnSpc>
              <a:spcBef>
                <a:spcPct val="0"/>
              </a:spcBef>
            </a:pPr>
            <a:r>
              <a:rPr lang="en-US" b="true" sz="2300" strike="noStrike" u="sng">
                <a:solidFill>
                  <a:srgbClr val="FFFFFF"/>
                </a:solidFill>
                <a:latin typeface="Arimo Bold"/>
                <a:ea typeface="Arimo Bold"/>
                <a:cs typeface="Arimo Bold"/>
                <a:sym typeface="Arimo Bold"/>
              </a:rPr>
              <a:t>Temperatura (o cómo ser un Stochastic Parrot no es tan malo): </a:t>
            </a:r>
          </a:p>
          <a:p>
            <a:pPr algn="l" marL="0" indent="0" lvl="0">
              <a:lnSpc>
                <a:spcPts val="3143"/>
              </a:lnSpc>
              <a:spcBef>
                <a:spcPct val="0"/>
              </a:spcBef>
            </a:pPr>
          </a:p>
          <a:p>
            <a:pPr algn="l" marL="0" indent="0" lvl="0">
              <a:lnSpc>
                <a:spcPts val="3143"/>
              </a:lnSpc>
              <a:spcBef>
                <a:spcPct val="0"/>
              </a:spcBef>
            </a:pPr>
            <a:r>
              <a:rPr lang="en-US" sz="2300" strike="noStrike">
                <a:solidFill>
                  <a:srgbClr val="FFFFFF"/>
                </a:solidFill>
                <a:latin typeface="Arimo"/>
                <a:ea typeface="Arimo"/>
                <a:cs typeface="Arimo"/>
                <a:sym typeface="Arimo"/>
              </a:rPr>
              <a:t>Grado de exploración o el tipo de aleatoriedad del modelo. </a:t>
            </a:r>
          </a:p>
          <a:p>
            <a:pPr algn="l" marL="0" indent="0" lvl="0">
              <a:lnSpc>
                <a:spcPts val="3143"/>
              </a:lnSpc>
              <a:spcBef>
                <a:spcPct val="0"/>
              </a:spcBef>
            </a:pPr>
          </a:p>
          <a:p>
            <a:pPr algn="l" marL="0" indent="0" lvl="0">
              <a:lnSpc>
                <a:spcPts val="3143"/>
              </a:lnSpc>
              <a:spcBef>
                <a:spcPct val="0"/>
              </a:spcBef>
            </a:pPr>
            <a:r>
              <a:rPr lang="en-US" sz="2300" strike="noStrike">
                <a:solidFill>
                  <a:srgbClr val="FFFFFF"/>
                </a:solidFill>
                <a:latin typeface="Arimo"/>
                <a:ea typeface="Arimo"/>
                <a:cs typeface="Arimo"/>
                <a:sym typeface="Arimo"/>
              </a:rPr>
              <a:t>“Es posible pensar que a temperaturas más altas el asistente se distrae más pero tal vez sea más creativo”.</a:t>
            </a:r>
          </a:p>
        </p:txBody>
      </p:sp>
      <p:sp>
        <p:nvSpPr>
          <p:cNvPr name="AutoShape 9" id="9"/>
          <p:cNvSpPr/>
          <p:nvPr/>
        </p:nvSpPr>
        <p:spPr>
          <a:xfrm rot="0">
            <a:off x="9639277" y="0"/>
            <a:ext cx="9565" cy="10287000"/>
          </a:xfrm>
          <a:prstGeom prst="rect">
            <a:avLst/>
          </a:prstGeom>
          <a:solidFill>
            <a:srgbClr val="FFFFFF"/>
          </a:solidFill>
        </p:spPr>
      </p:sp>
      <p:sp>
        <p:nvSpPr>
          <p:cNvPr name="AutoShape 10" id="10"/>
          <p:cNvSpPr/>
          <p:nvPr/>
        </p:nvSpPr>
        <p:spPr>
          <a:xfrm rot="-5400000">
            <a:off x="9125995" y="-5306182"/>
            <a:ext cx="9525" cy="18507748"/>
          </a:xfrm>
          <a:prstGeom prst="rect">
            <a:avLst/>
          </a:prstGeom>
          <a:solidFill>
            <a:srgbClr val="FFFFFF"/>
          </a:solidFill>
        </p:spPr>
      </p:sp>
      <p:sp>
        <p:nvSpPr>
          <p:cNvPr name="TextBox 11" id="11"/>
          <p:cNvSpPr txBox="true"/>
          <p:nvPr/>
        </p:nvSpPr>
        <p:spPr>
          <a:xfrm rot="0">
            <a:off x="868859" y="757832"/>
            <a:ext cx="8293745" cy="641350"/>
          </a:xfrm>
          <a:prstGeom prst="rect">
            <a:avLst/>
          </a:prstGeom>
        </p:spPr>
        <p:txBody>
          <a:bodyPr anchor="t" rtlCol="false" tIns="0" lIns="0" bIns="0" rIns="0">
            <a:spAutoFit/>
          </a:bodyPr>
          <a:lstStyle/>
          <a:p>
            <a:pPr algn="l">
              <a:lnSpc>
                <a:spcPts val="5000"/>
              </a:lnSpc>
            </a:pPr>
            <a:r>
              <a:rPr lang="en-US" b="true" sz="4000" spc="-24">
                <a:solidFill>
                  <a:srgbClr val="FFFFFF"/>
                </a:solidFill>
                <a:latin typeface="TT Rounds Condensed Bold"/>
                <a:ea typeface="TT Rounds Condensed Bold"/>
                <a:cs typeface="TT Rounds Condensed Bold"/>
                <a:sym typeface="TT Rounds Condensed Bold"/>
              </a:rPr>
              <a:t>IV. LLMs y el diseño de Prompts</a:t>
            </a:r>
          </a:p>
        </p:txBody>
      </p:sp>
      <p:sp>
        <p:nvSpPr>
          <p:cNvPr name="TextBox 12" id="12"/>
          <p:cNvSpPr txBox="true"/>
          <p:nvPr/>
        </p:nvSpPr>
        <p:spPr>
          <a:xfrm rot="0">
            <a:off x="10029423" y="944314"/>
            <a:ext cx="7660035" cy="347980"/>
          </a:xfrm>
          <a:prstGeom prst="rect">
            <a:avLst/>
          </a:prstGeom>
        </p:spPr>
        <p:txBody>
          <a:bodyPr anchor="t" rtlCol="false" tIns="0" lIns="0" bIns="0" rIns="0">
            <a:spAutoFit/>
          </a:bodyPr>
          <a:lstStyle/>
          <a:p>
            <a:pPr algn="l">
              <a:lnSpc>
                <a:spcPts val="2749"/>
              </a:lnSpc>
            </a:pPr>
            <a:r>
              <a:rPr lang="en-US" b="true" sz="2199" spc="-13">
                <a:solidFill>
                  <a:srgbClr val="FFFFFF"/>
                </a:solidFill>
                <a:latin typeface="TT Rounds Condensed Bold"/>
                <a:ea typeface="TT Rounds Condensed Bold"/>
                <a:cs typeface="TT Rounds Condensed Bold"/>
                <a:sym typeface="TT Rounds Condensed Bold"/>
              </a:rPr>
              <a:t>Definición y relevancia de los prompts (Prompt Engineering)</a:t>
            </a:r>
          </a:p>
        </p:txBody>
      </p:sp>
      <p:sp>
        <p:nvSpPr>
          <p:cNvPr name="TextBox 13" id="13"/>
          <p:cNvSpPr txBox="true"/>
          <p:nvPr/>
        </p:nvSpPr>
        <p:spPr>
          <a:xfrm rot="0">
            <a:off x="10029423" y="1707059"/>
            <a:ext cx="7660035" cy="1376680"/>
          </a:xfrm>
          <a:prstGeom prst="rect">
            <a:avLst/>
          </a:prstGeom>
        </p:spPr>
        <p:txBody>
          <a:bodyPr anchor="t" rtlCol="false" tIns="0" lIns="0" bIns="0" rIns="0">
            <a:spAutoFit/>
          </a:bodyPr>
          <a:lstStyle/>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Prompt: proceso de estructurar una instrucción que pueda ser interpretada y entendida por un modelo de IA generative.</a:t>
            </a:r>
          </a:p>
          <a:p>
            <a:pPr algn="l" marL="0" indent="0" lvl="0">
              <a:lnSpc>
                <a:spcPts val="2749"/>
              </a:lnSpc>
              <a:spcBef>
                <a:spcPct val="0"/>
              </a:spcBef>
            </a:pPr>
          </a:p>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Estímulo a la red neuronal del LLM.</a:t>
            </a:r>
          </a:p>
        </p:txBody>
      </p:sp>
      <p:sp>
        <p:nvSpPr>
          <p:cNvPr name="TextBox 14" id="14"/>
          <p:cNvSpPr txBox="true"/>
          <p:nvPr/>
        </p:nvSpPr>
        <p:spPr>
          <a:xfrm rot="0">
            <a:off x="10029423" y="3566374"/>
            <a:ext cx="5702499" cy="347980"/>
          </a:xfrm>
          <a:prstGeom prst="rect">
            <a:avLst/>
          </a:prstGeom>
        </p:spPr>
        <p:txBody>
          <a:bodyPr anchor="t" rtlCol="false" tIns="0" lIns="0" bIns="0" rIns="0">
            <a:spAutoFit/>
          </a:bodyPr>
          <a:lstStyle/>
          <a:p>
            <a:pPr algn="l" marL="0" indent="0" lvl="0">
              <a:lnSpc>
                <a:spcPts val="2749"/>
              </a:lnSpc>
              <a:spcBef>
                <a:spcPct val="0"/>
              </a:spcBef>
            </a:pPr>
            <a:r>
              <a:rPr lang="en-US" b="true" sz="2199" spc="-13" strike="noStrike" u="none">
                <a:solidFill>
                  <a:srgbClr val="FFFFFF"/>
                </a:solidFill>
                <a:latin typeface="TT Rounds Condensed Bold"/>
                <a:ea typeface="TT Rounds Condensed Bold"/>
                <a:cs typeface="TT Rounds Condensed Bold"/>
                <a:sym typeface="TT Rounds Condensed Bold"/>
              </a:rPr>
              <a:t>Principios para diseñar prompts</a:t>
            </a:r>
          </a:p>
        </p:txBody>
      </p:sp>
      <p:sp>
        <p:nvSpPr>
          <p:cNvPr name="TextBox 15" id="15"/>
          <p:cNvSpPr txBox="true"/>
          <p:nvPr/>
        </p:nvSpPr>
        <p:spPr>
          <a:xfrm rot="0">
            <a:off x="10029423" y="4114379"/>
            <a:ext cx="7660035" cy="5491480"/>
          </a:xfrm>
          <a:prstGeom prst="rect">
            <a:avLst/>
          </a:prstGeom>
        </p:spPr>
        <p:txBody>
          <a:bodyPr anchor="t" rtlCol="false" tIns="0" lIns="0" bIns="0" rIns="0">
            <a:spAutoFit/>
          </a:bodyPr>
          <a:lstStyle/>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Los LLMs no son gurús y generan alucinaciones.</a:t>
            </a:r>
          </a:p>
          <a:p>
            <a:pPr algn="l" marL="0" indent="0" lvl="0">
              <a:lnSpc>
                <a:spcPts val="2749"/>
              </a:lnSpc>
              <a:spcBef>
                <a:spcPct val="0"/>
              </a:spcBef>
            </a:pPr>
          </a:p>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Escribe instrucciones claras y específicas. </a:t>
            </a:r>
          </a:p>
          <a:p>
            <a:pPr algn="l" marL="0" indent="0" lvl="0">
              <a:lnSpc>
                <a:spcPts val="2749"/>
              </a:lnSpc>
              <a:spcBef>
                <a:spcPct val="0"/>
              </a:spcBef>
            </a:pPr>
          </a:p>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Dale tiempo al modelo para pensar. </a:t>
            </a:r>
          </a:p>
          <a:p>
            <a:pPr algn="l" marL="0" indent="0" lvl="0">
              <a:lnSpc>
                <a:spcPts val="2749"/>
              </a:lnSpc>
              <a:spcBef>
                <a:spcPct val="0"/>
              </a:spcBef>
            </a:pPr>
          </a:p>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Utiliza delimitadores para indicar claramente distintas partes de la entrada.</a:t>
            </a:r>
          </a:p>
          <a:p>
            <a:pPr algn="l" marL="0" indent="0" lvl="0">
              <a:lnSpc>
                <a:spcPts val="2749"/>
              </a:lnSpc>
              <a:spcBef>
                <a:spcPct val="0"/>
              </a:spcBef>
            </a:pPr>
          </a:p>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Pide un resultado estructurado. </a:t>
            </a:r>
          </a:p>
          <a:p>
            <a:pPr algn="l" marL="0" indent="0" lvl="0">
              <a:lnSpc>
                <a:spcPts val="2749"/>
              </a:lnSpc>
              <a:spcBef>
                <a:spcPct val="0"/>
              </a:spcBef>
            </a:pPr>
          </a:p>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Proporciona ejemplos de ejecuciones exitosas de la tarea. </a:t>
            </a:r>
          </a:p>
          <a:p>
            <a:pPr algn="l" marL="0" indent="0" lvl="0">
              <a:lnSpc>
                <a:spcPts val="2749"/>
              </a:lnSpc>
              <a:spcBef>
                <a:spcPct val="0"/>
              </a:spcBef>
            </a:pPr>
          </a:p>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Solicita al modelo que verifique si se cumplen las condiciones. </a:t>
            </a:r>
          </a:p>
          <a:p>
            <a:pPr algn="l" marL="0" indent="0" lvl="0">
              <a:lnSpc>
                <a:spcPts val="2749"/>
              </a:lnSpc>
              <a:spcBef>
                <a:spcPct val="0"/>
              </a:spcBef>
            </a:pPr>
          </a:p>
          <a:p>
            <a:pPr algn="l" marL="474979" indent="-237490" lvl="1">
              <a:lnSpc>
                <a:spcPts val="2749"/>
              </a:lnSpc>
              <a:spcBef>
                <a:spcPct val="0"/>
              </a:spcBef>
              <a:buFont typeface="Arial"/>
              <a:buChar char="•"/>
            </a:pPr>
            <a:r>
              <a:rPr lang="en-US" b="true" sz="2199" spc="-13" strike="noStrike" u="none">
                <a:solidFill>
                  <a:srgbClr val="FFFFFF"/>
                </a:solidFill>
                <a:latin typeface="TT Rounds Condensed Bold"/>
                <a:ea typeface="TT Rounds Condensed Bold"/>
                <a:cs typeface="TT Rounds Condensed Bold"/>
                <a:sym typeface="TT Rounds Condensed Bold"/>
              </a:rPr>
              <a:t>Itera.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40036" t="-436039" r="0" b="-104056"/>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5" id="5"/>
          <p:cNvGrpSpPr/>
          <p:nvPr/>
        </p:nvGrpSpPr>
        <p:grpSpPr>
          <a:xfrm rot="0">
            <a:off x="29423"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7" id="7"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8" id="8" descr="preencoded.png"/>
          <p:cNvSpPr/>
          <p:nvPr/>
        </p:nvSpPr>
        <p:spPr>
          <a:xfrm flipH="false" flipV="false" rot="0">
            <a:off x="0" y="0"/>
            <a:ext cx="18288000" cy="2758679"/>
          </a:xfrm>
          <a:custGeom>
            <a:avLst/>
            <a:gdLst/>
            <a:ahLst/>
            <a:cxnLst/>
            <a:rect r="r" b="b" t="t" l="l"/>
            <a:pathLst>
              <a:path h="2758679" w="18288000">
                <a:moveTo>
                  <a:pt x="0" y="0"/>
                </a:moveTo>
                <a:lnTo>
                  <a:pt x="18288000" y="0"/>
                </a:lnTo>
                <a:lnTo>
                  <a:pt x="18288000" y="2758679"/>
                </a:lnTo>
                <a:lnTo>
                  <a:pt x="0" y="2758679"/>
                </a:lnTo>
                <a:lnTo>
                  <a:pt x="0" y="0"/>
                </a:lnTo>
                <a:close/>
              </a:path>
            </a:pathLst>
          </a:custGeom>
          <a:blipFill>
            <a:blip r:embed="rId5"/>
            <a:stretch>
              <a:fillRect l="0" t="-64" r="0" b="-64"/>
            </a:stretch>
          </a:blipFill>
        </p:spPr>
      </p:sp>
      <p:sp>
        <p:nvSpPr>
          <p:cNvPr name="Freeform 9" id="9" descr="preencoded.png"/>
          <p:cNvSpPr/>
          <p:nvPr/>
        </p:nvSpPr>
        <p:spPr>
          <a:xfrm flipH="false" flipV="false" rot="0">
            <a:off x="4483253" y="3728497"/>
            <a:ext cx="1103411" cy="1765547"/>
          </a:xfrm>
          <a:custGeom>
            <a:avLst/>
            <a:gdLst/>
            <a:ahLst/>
            <a:cxnLst/>
            <a:rect r="r" b="b" t="t" l="l"/>
            <a:pathLst>
              <a:path h="1765547" w="1103411">
                <a:moveTo>
                  <a:pt x="0" y="0"/>
                </a:moveTo>
                <a:lnTo>
                  <a:pt x="1103411" y="0"/>
                </a:lnTo>
                <a:lnTo>
                  <a:pt x="1103411" y="1765548"/>
                </a:lnTo>
                <a:lnTo>
                  <a:pt x="0" y="1765548"/>
                </a:lnTo>
                <a:lnTo>
                  <a:pt x="0" y="0"/>
                </a:lnTo>
                <a:close/>
              </a:path>
            </a:pathLst>
          </a:custGeom>
          <a:blipFill>
            <a:blip r:embed="rId6"/>
            <a:stretch>
              <a:fillRect l="-164" t="0" r="-164" b="0"/>
            </a:stretch>
          </a:blipFill>
        </p:spPr>
      </p:sp>
      <p:sp>
        <p:nvSpPr>
          <p:cNvPr name="Freeform 10" id="10" descr="preencoded.png"/>
          <p:cNvSpPr/>
          <p:nvPr/>
        </p:nvSpPr>
        <p:spPr>
          <a:xfrm flipH="false" flipV="false" rot="0">
            <a:off x="4483253" y="5494045"/>
            <a:ext cx="1103411" cy="1765548"/>
          </a:xfrm>
          <a:custGeom>
            <a:avLst/>
            <a:gdLst/>
            <a:ahLst/>
            <a:cxnLst/>
            <a:rect r="r" b="b" t="t" l="l"/>
            <a:pathLst>
              <a:path h="1765548" w="1103411">
                <a:moveTo>
                  <a:pt x="0" y="0"/>
                </a:moveTo>
                <a:lnTo>
                  <a:pt x="1103411" y="0"/>
                </a:lnTo>
                <a:lnTo>
                  <a:pt x="1103411" y="1765547"/>
                </a:lnTo>
                <a:lnTo>
                  <a:pt x="0" y="1765547"/>
                </a:lnTo>
                <a:lnTo>
                  <a:pt x="0" y="0"/>
                </a:lnTo>
                <a:close/>
              </a:path>
            </a:pathLst>
          </a:custGeom>
          <a:blipFill>
            <a:blip r:embed="rId7"/>
            <a:stretch>
              <a:fillRect l="-164" t="0" r="-164" b="0"/>
            </a:stretch>
          </a:blipFill>
        </p:spPr>
      </p:sp>
      <p:sp>
        <p:nvSpPr>
          <p:cNvPr name="Freeform 11" id="11" descr="preencoded.png"/>
          <p:cNvSpPr/>
          <p:nvPr/>
        </p:nvSpPr>
        <p:spPr>
          <a:xfrm flipH="false" flipV="false" rot="0">
            <a:off x="4483253" y="7259594"/>
            <a:ext cx="1103411" cy="1765547"/>
          </a:xfrm>
          <a:custGeom>
            <a:avLst/>
            <a:gdLst/>
            <a:ahLst/>
            <a:cxnLst/>
            <a:rect r="r" b="b" t="t" l="l"/>
            <a:pathLst>
              <a:path h="1765547" w="1103411">
                <a:moveTo>
                  <a:pt x="0" y="0"/>
                </a:moveTo>
                <a:lnTo>
                  <a:pt x="1103411" y="0"/>
                </a:lnTo>
                <a:lnTo>
                  <a:pt x="1103411" y="1765547"/>
                </a:lnTo>
                <a:lnTo>
                  <a:pt x="0" y="1765547"/>
                </a:lnTo>
                <a:lnTo>
                  <a:pt x="0" y="0"/>
                </a:lnTo>
                <a:close/>
              </a:path>
            </a:pathLst>
          </a:custGeom>
          <a:blipFill>
            <a:blip r:embed="rId8"/>
            <a:stretch>
              <a:fillRect l="-164" t="0" r="-164" b="0"/>
            </a:stretch>
          </a:blipFill>
        </p:spPr>
      </p:sp>
      <p:sp>
        <p:nvSpPr>
          <p:cNvPr name="Freeform 12" id="12"/>
          <p:cNvSpPr/>
          <p:nvPr/>
        </p:nvSpPr>
        <p:spPr>
          <a:xfrm flipH="false" flipV="false" rot="0">
            <a:off x="15192375" y="9667875"/>
            <a:ext cx="3095625" cy="619125"/>
          </a:xfrm>
          <a:custGeom>
            <a:avLst/>
            <a:gdLst/>
            <a:ahLst/>
            <a:cxnLst/>
            <a:rect r="r" b="b" t="t" l="l"/>
            <a:pathLst>
              <a:path h="619125" w="3095625">
                <a:moveTo>
                  <a:pt x="0" y="0"/>
                </a:moveTo>
                <a:lnTo>
                  <a:pt x="3095625" y="0"/>
                </a:lnTo>
                <a:lnTo>
                  <a:pt x="3095625" y="619125"/>
                </a:lnTo>
                <a:lnTo>
                  <a:pt x="0" y="619125"/>
                </a:lnTo>
                <a:lnTo>
                  <a:pt x="0" y="0"/>
                </a:lnTo>
                <a:close/>
              </a:path>
            </a:pathLst>
          </a:custGeom>
          <a:blipFill>
            <a:blip r:embed="rId9"/>
            <a:stretch>
              <a:fillRect l="0" t="0" r="0" b="0"/>
            </a:stretch>
          </a:blipFill>
        </p:spPr>
      </p:sp>
      <p:sp>
        <p:nvSpPr>
          <p:cNvPr name="Freeform 13" id="13"/>
          <p:cNvSpPr/>
          <p:nvPr/>
        </p:nvSpPr>
        <p:spPr>
          <a:xfrm flipH="false" flipV="false" rot="0">
            <a:off x="10565662" y="5870117"/>
            <a:ext cx="2194233" cy="840100"/>
          </a:xfrm>
          <a:custGeom>
            <a:avLst/>
            <a:gdLst/>
            <a:ahLst/>
            <a:cxnLst/>
            <a:rect r="r" b="b" t="t" l="l"/>
            <a:pathLst>
              <a:path h="840100" w="2194233">
                <a:moveTo>
                  <a:pt x="0" y="0"/>
                </a:moveTo>
                <a:lnTo>
                  <a:pt x="2194232" y="0"/>
                </a:lnTo>
                <a:lnTo>
                  <a:pt x="2194232" y="840100"/>
                </a:lnTo>
                <a:lnTo>
                  <a:pt x="0" y="840100"/>
                </a:lnTo>
                <a:lnTo>
                  <a:pt x="0" y="0"/>
                </a:lnTo>
                <a:close/>
              </a:path>
            </a:pathLst>
          </a:custGeom>
          <a:blipFill>
            <a:blip r:embed="rId10"/>
            <a:stretch>
              <a:fillRect l="0" t="0" r="0" b="0"/>
            </a:stretch>
          </a:blipFill>
        </p:spPr>
      </p:sp>
      <p:sp>
        <p:nvSpPr>
          <p:cNvPr name="Freeform 14" id="14"/>
          <p:cNvSpPr/>
          <p:nvPr/>
        </p:nvSpPr>
        <p:spPr>
          <a:xfrm flipH="false" flipV="false" rot="0">
            <a:off x="10565662" y="4207734"/>
            <a:ext cx="2194233" cy="807074"/>
          </a:xfrm>
          <a:custGeom>
            <a:avLst/>
            <a:gdLst/>
            <a:ahLst/>
            <a:cxnLst/>
            <a:rect r="r" b="b" t="t" l="l"/>
            <a:pathLst>
              <a:path h="807074" w="2194233">
                <a:moveTo>
                  <a:pt x="0" y="0"/>
                </a:moveTo>
                <a:lnTo>
                  <a:pt x="2194232" y="0"/>
                </a:lnTo>
                <a:lnTo>
                  <a:pt x="2194232" y="807074"/>
                </a:lnTo>
                <a:lnTo>
                  <a:pt x="0" y="807074"/>
                </a:lnTo>
                <a:lnTo>
                  <a:pt x="0" y="0"/>
                </a:lnTo>
                <a:close/>
              </a:path>
            </a:pathLst>
          </a:custGeom>
          <a:blipFill>
            <a:blip r:embed="rId11"/>
            <a:stretch>
              <a:fillRect l="0" t="0" r="0" b="0"/>
            </a:stretch>
          </a:blipFill>
        </p:spPr>
      </p:sp>
      <p:sp>
        <p:nvSpPr>
          <p:cNvPr name="Freeform 15" id="15"/>
          <p:cNvSpPr/>
          <p:nvPr/>
        </p:nvSpPr>
        <p:spPr>
          <a:xfrm flipH="false" flipV="false" rot="0">
            <a:off x="10545516" y="7567467"/>
            <a:ext cx="2214379" cy="709954"/>
          </a:xfrm>
          <a:custGeom>
            <a:avLst/>
            <a:gdLst/>
            <a:ahLst/>
            <a:cxnLst/>
            <a:rect r="r" b="b" t="t" l="l"/>
            <a:pathLst>
              <a:path h="709954" w="2214379">
                <a:moveTo>
                  <a:pt x="0" y="0"/>
                </a:moveTo>
                <a:lnTo>
                  <a:pt x="2214378" y="0"/>
                </a:lnTo>
                <a:lnTo>
                  <a:pt x="2214378" y="709954"/>
                </a:lnTo>
                <a:lnTo>
                  <a:pt x="0" y="709954"/>
                </a:lnTo>
                <a:lnTo>
                  <a:pt x="0" y="0"/>
                </a:lnTo>
                <a:close/>
              </a:path>
            </a:pathLst>
          </a:custGeom>
          <a:blipFill>
            <a:blip r:embed="rId12"/>
            <a:stretch>
              <a:fillRect l="0" t="0" r="0" b="0"/>
            </a:stretch>
          </a:blipFill>
        </p:spPr>
      </p:sp>
      <p:sp>
        <p:nvSpPr>
          <p:cNvPr name="TextBox 16" id="16"/>
          <p:cNvSpPr txBox="true"/>
          <p:nvPr/>
        </p:nvSpPr>
        <p:spPr>
          <a:xfrm rot="0">
            <a:off x="772417" y="829567"/>
            <a:ext cx="14081522" cy="679450"/>
          </a:xfrm>
          <a:prstGeom prst="rect">
            <a:avLst/>
          </a:prstGeom>
        </p:spPr>
        <p:txBody>
          <a:bodyPr anchor="t" rtlCol="false" tIns="0" lIns="0" bIns="0" rIns="0">
            <a:spAutoFit/>
          </a:bodyPr>
          <a:lstStyle/>
          <a:p>
            <a:pPr algn="l">
              <a:lnSpc>
                <a:spcPts val="5374"/>
              </a:lnSpc>
            </a:pPr>
            <a:r>
              <a:rPr lang="en-US" b="true" sz="4312" spc="-26">
                <a:solidFill>
                  <a:srgbClr val="3B4540"/>
                </a:solidFill>
                <a:latin typeface="TT Rounds Condensed Bold"/>
                <a:ea typeface="TT Rounds Condensed Bold"/>
                <a:cs typeface="TT Rounds Condensed Bold"/>
                <a:sym typeface="TT Rounds Condensed Bold"/>
              </a:rPr>
              <a:t>V. Herramientas</a:t>
            </a:r>
          </a:p>
        </p:txBody>
      </p:sp>
      <p:sp>
        <p:nvSpPr>
          <p:cNvPr name="TextBox 17" id="17"/>
          <p:cNvSpPr txBox="true"/>
          <p:nvPr/>
        </p:nvSpPr>
        <p:spPr>
          <a:xfrm rot="0">
            <a:off x="5917659" y="4429329"/>
            <a:ext cx="3255764" cy="325438"/>
          </a:xfrm>
          <a:prstGeom prst="rect">
            <a:avLst/>
          </a:prstGeom>
        </p:spPr>
        <p:txBody>
          <a:bodyPr anchor="t" rtlCol="false" tIns="0" lIns="0" bIns="0" rIns="0">
            <a:spAutoFit/>
          </a:bodyPr>
          <a:lstStyle/>
          <a:p>
            <a:pPr algn="l">
              <a:lnSpc>
                <a:spcPts val="2687"/>
              </a:lnSpc>
            </a:pPr>
            <a:r>
              <a:rPr lang="en-US" sz="2125" b="true">
                <a:solidFill>
                  <a:srgbClr val="405449"/>
                </a:solidFill>
                <a:latin typeface="Fraunces Bold"/>
                <a:ea typeface="Fraunces Bold"/>
                <a:cs typeface="Fraunces Bold"/>
                <a:sym typeface="Fraunces Bold"/>
              </a:rPr>
              <a:t>https://chatgpt.com/</a:t>
            </a:r>
          </a:p>
        </p:txBody>
      </p:sp>
      <p:sp>
        <p:nvSpPr>
          <p:cNvPr name="TextBox 18" id="18"/>
          <p:cNvSpPr txBox="true"/>
          <p:nvPr/>
        </p:nvSpPr>
        <p:spPr>
          <a:xfrm rot="0">
            <a:off x="5917659" y="6132221"/>
            <a:ext cx="4166908" cy="325438"/>
          </a:xfrm>
          <a:prstGeom prst="rect">
            <a:avLst/>
          </a:prstGeom>
        </p:spPr>
        <p:txBody>
          <a:bodyPr anchor="t" rtlCol="false" tIns="0" lIns="0" bIns="0" rIns="0">
            <a:spAutoFit/>
          </a:bodyPr>
          <a:lstStyle/>
          <a:p>
            <a:pPr algn="l">
              <a:lnSpc>
                <a:spcPts val="2687"/>
              </a:lnSpc>
            </a:pPr>
            <a:r>
              <a:rPr lang="en-US" sz="2125" b="true">
                <a:solidFill>
                  <a:srgbClr val="405449"/>
                </a:solidFill>
                <a:latin typeface="Fraunces Bold"/>
                <a:ea typeface="Fraunces Bold"/>
                <a:cs typeface="Fraunces Bold"/>
                <a:sym typeface="Fraunces Bold"/>
              </a:rPr>
              <a:t>https://gemini.google.com/</a:t>
            </a:r>
          </a:p>
        </p:txBody>
      </p:sp>
      <p:sp>
        <p:nvSpPr>
          <p:cNvPr name="TextBox 19" id="19"/>
          <p:cNvSpPr txBox="true"/>
          <p:nvPr/>
        </p:nvSpPr>
        <p:spPr>
          <a:xfrm rot="0">
            <a:off x="5917659" y="7788007"/>
            <a:ext cx="4350544" cy="325438"/>
          </a:xfrm>
          <a:prstGeom prst="rect">
            <a:avLst/>
          </a:prstGeom>
        </p:spPr>
        <p:txBody>
          <a:bodyPr anchor="t" rtlCol="false" tIns="0" lIns="0" bIns="0" rIns="0">
            <a:spAutoFit/>
          </a:bodyPr>
          <a:lstStyle/>
          <a:p>
            <a:pPr algn="l">
              <a:lnSpc>
                <a:spcPts val="2687"/>
              </a:lnSpc>
            </a:pPr>
            <a:r>
              <a:rPr lang="en-US" sz="2125" b="true">
                <a:solidFill>
                  <a:srgbClr val="405449"/>
                </a:solidFill>
                <a:latin typeface="Fraunces Bold"/>
                <a:ea typeface="Fraunces Bold"/>
                <a:cs typeface="Fraunces Bold"/>
                <a:sym typeface="Fraunces Bold"/>
              </a:rPr>
              <a:t>https://copilot.microsoft.com/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40036" t="-436039" r="0" b="-104056"/>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5" id="5"/>
          <p:cNvGrpSpPr/>
          <p:nvPr/>
        </p:nvGrpSpPr>
        <p:grpSpPr>
          <a:xfrm rot="0">
            <a:off x="0" y="9525"/>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7" id="7"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8" id="8" descr="preencoded.png"/>
          <p:cNvSpPr/>
          <p:nvPr/>
        </p:nvSpPr>
        <p:spPr>
          <a:xfrm flipH="false" flipV="false" rot="0">
            <a:off x="0" y="0"/>
            <a:ext cx="18288000" cy="2758679"/>
          </a:xfrm>
          <a:custGeom>
            <a:avLst/>
            <a:gdLst/>
            <a:ahLst/>
            <a:cxnLst/>
            <a:rect r="r" b="b" t="t" l="l"/>
            <a:pathLst>
              <a:path h="2758679" w="18288000">
                <a:moveTo>
                  <a:pt x="0" y="0"/>
                </a:moveTo>
                <a:lnTo>
                  <a:pt x="18288000" y="0"/>
                </a:lnTo>
                <a:lnTo>
                  <a:pt x="18288000" y="2758679"/>
                </a:lnTo>
                <a:lnTo>
                  <a:pt x="0" y="2758679"/>
                </a:lnTo>
                <a:lnTo>
                  <a:pt x="0" y="0"/>
                </a:lnTo>
                <a:close/>
              </a:path>
            </a:pathLst>
          </a:custGeom>
          <a:blipFill>
            <a:blip r:embed="rId5"/>
            <a:stretch>
              <a:fillRect l="0" t="-64" r="0" b="-64"/>
            </a:stretch>
          </a:blipFill>
        </p:spPr>
      </p:sp>
      <p:sp>
        <p:nvSpPr>
          <p:cNvPr name="Freeform 9" id="9"/>
          <p:cNvSpPr/>
          <p:nvPr/>
        </p:nvSpPr>
        <p:spPr>
          <a:xfrm flipH="false" flipV="false" rot="0">
            <a:off x="15192375" y="9667875"/>
            <a:ext cx="3095625" cy="619125"/>
          </a:xfrm>
          <a:custGeom>
            <a:avLst/>
            <a:gdLst/>
            <a:ahLst/>
            <a:cxnLst/>
            <a:rect r="r" b="b" t="t" l="l"/>
            <a:pathLst>
              <a:path h="619125" w="3095625">
                <a:moveTo>
                  <a:pt x="0" y="0"/>
                </a:moveTo>
                <a:lnTo>
                  <a:pt x="3095625" y="0"/>
                </a:lnTo>
                <a:lnTo>
                  <a:pt x="3095625" y="619125"/>
                </a:lnTo>
                <a:lnTo>
                  <a:pt x="0" y="619125"/>
                </a:lnTo>
                <a:lnTo>
                  <a:pt x="0" y="0"/>
                </a:lnTo>
                <a:close/>
              </a:path>
            </a:pathLst>
          </a:custGeom>
          <a:blipFill>
            <a:blip r:embed="rId6"/>
            <a:stretch>
              <a:fillRect l="0" t="0" r="0" b="0"/>
            </a:stretch>
          </a:blipFill>
        </p:spPr>
      </p:sp>
      <p:sp>
        <p:nvSpPr>
          <p:cNvPr name="Freeform 10" id="10"/>
          <p:cNvSpPr/>
          <p:nvPr/>
        </p:nvSpPr>
        <p:spPr>
          <a:xfrm flipH="false" flipV="false" rot="0">
            <a:off x="10991227" y="3034798"/>
            <a:ext cx="6039110" cy="6356958"/>
          </a:xfrm>
          <a:custGeom>
            <a:avLst/>
            <a:gdLst/>
            <a:ahLst/>
            <a:cxnLst/>
            <a:rect r="r" b="b" t="t" l="l"/>
            <a:pathLst>
              <a:path h="6356958" w="6039110">
                <a:moveTo>
                  <a:pt x="0" y="0"/>
                </a:moveTo>
                <a:lnTo>
                  <a:pt x="6039110" y="0"/>
                </a:lnTo>
                <a:lnTo>
                  <a:pt x="6039110" y="6356958"/>
                </a:lnTo>
                <a:lnTo>
                  <a:pt x="0" y="6356958"/>
                </a:lnTo>
                <a:lnTo>
                  <a:pt x="0" y="0"/>
                </a:lnTo>
                <a:close/>
              </a:path>
            </a:pathLst>
          </a:custGeom>
          <a:blipFill>
            <a:blip r:embed="rId7"/>
            <a:stretch>
              <a:fillRect l="0" t="0" r="0" b="0"/>
            </a:stretch>
          </a:blipFill>
        </p:spPr>
      </p:sp>
      <p:sp>
        <p:nvSpPr>
          <p:cNvPr name="TextBox 11" id="11"/>
          <p:cNvSpPr txBox="true"/>
          <p:nvPr/>
        </p:nvSpPr>
        <p:spPr>
          <a:xfrm rot="0">
            <a:off x="772417" y="829567"/>
            <a:ext cx="16257920" cy="1843370"/>
          </a:xfrm>
          <a:prstGeom prst="rect">
            <a:avLst/>
          </a:prstGeom>
        </p:spPr>
        <p:txBody>
          <a:bodyPr anchor="t" rtlCol="false" tIns="0" lIns="0" bIns="0" rIns="0">
            <a:spAutoFit/>
          </a:bodyPr>
          <a:lstStyle/>
          <a:p>
            <a:pPr algn="l">
              <a:lnSpc>
                <a:spcPts val="5373"/>
              </a:lnSpc>
            </a:pPr>
            <a:r>
              <a:rPr lang="en-US" b="true" sz="4312" spc="-25">
                <a:solidFill>
                  <a:srgbClr val="3B4540"/>
                </a:solidFill>
                <a:latin typeface="TT Rounds Condensed Bold"/>
                <a:ea typeface="TT Rounds Condensed Bold"/>
                <a:cs typeface="TT Rounds Condensed Bold"/>
                <a:sym typeface="TT Rounds Condensed Bold"/>
              </a:rPr>
              <a:t>VI. ¿Cómo puede ayudarte el uso de IA en tu día a día?</a:t>
            </a:r>
          </a:p>
          <a:p>
            <a:pPr algn="l" marL="801532" indent="-400766" lvl="1">
              <a:lnSpc>
                <a:spcPts val="4625"/>
              </a:lnSpc>
              <a:buFont typeface="Arial"/>
              <a:buChar char="•"/>
            </a:pPr>
            <a:r>
              <a:rPr lang="en-US" sz="3712" spc="-22">
                <a:solidFill>
                  <a:srgbClr val="3B4540"/>
                </a:solidFill>
                <a:latin typeface="TT Rounds Condensed"/>
                <a:ea typeface="TT Rounds Condensed"/>
                <a:cs typeface="TT Rounds Condensed"/>
                <a:sym typeface="TT Rounds Condensed"/>
              </a:rPr>
              <a:t>Utiliza delimitadores para indicar claramente distintas partes de la entrada</a:t>
            </a:r>
          </a:p>
          <a:p>
            <a:pPr algn="l" marL="801532" indent="-400766" lvl="1">
              <a:lnSpc>
                <a:spcPts val="4627"/>
              </a:lnSpc>
              <a:buFont typeface="Arial"/>
              <a:buChar char="•"/>
            </a:pPr>
            <a:r>
              <a:rPr lang="en-US" sz="3712" spc="-22">
                <a:solidFill>
                  <a:srgbClr val="3B4540"/>
                </a:solidFill>
                <a:latin typeface="TT Rounds Condensed"/>
                <a:ea typeface="TT Rounds Condensed"/>
                <a:cs typeface="TT Rounds Condensed"/>
                <a:sym typeface="TT Rounds Condensed"/>
              </a:rPr>
              <a:t>Pide un resultado estructurado</a:t>
            </a:r>
          </a:p>
        </p:txBody>
      </p:sp>
      <p:sp>
        <p:nvSpPr>
          <p:cNvPr name="TextBox 12" id="12"/>
          <p:cNvSpPr txBox="true"/>
          <p:nvPr/>
        </p:nvSpPr>
        <p:spPr>
          <a:xfrm rot="0">
            <a:off x="1279221" y="3465570"/>
            <a:ext cx="8974508" cy="5792730"/>
          </a:xfrm>
          <a:prstGeom prst="rect">
            <a:avLst/>
          </a:prstGeom>
        </p:spPr>
        <p:txBody>
          <a:bodyPr anchor="t" rtlCol="false" tIns="0" lIns="0" bIns="0" rIns="0">
            <a:spAutoFit/>
          </a:bodyPr>
          <a:lstStyle/>
          <a:p>
            <a:pPr algn="l">
              <a:lnSpc>
                <a:spcPts val="4640"/>
              </a:lnSpc>
            </a:pPr>
            <a:r>
              <a:rPr lang="en-US" sz="3314">
                <a:solidFill>
                  <a:srgbClr val="3B4540"/>
                </a:solidFill>
                <a:latin typeface="Canva Sans"/>
                <a:ea typeface="Canva Sans"/>
                <a:cs typeface="Canva Sans"/>
                <a:sym typeface="Canva Sans"/>
              </a:rPr>
              <a:t>prompt = Resume el texto delimitado por comillas en no más de 2 párrafos. Genera una lista las autoridades o funcionarias públicas mencionadas. Identifica fechas o periodos que se mencionen. "{text}"</a:t>
            </a:r>
          </a:p>
          <a:p>
            <a:pPr algn="l">
              <a:lnSpc>
                <a:spcPts val="4640"/>
              </a:lnSpc>
            </a:pPr>
          </a:p>
          <a:p>
            <a:pPr algn="l">
              <a:lnSpc>
                <a:spcPts val="4640"/>
              </a:lnSpc>
            </a:pPr>
            <a:r>
              <a:rPr lang="en-US" sz="3314">
                <a:solidFill>
                  <a:srgbClr val="3B4540"/>
                </a:solidFill>
                <a:latin typeface="Canva Sans"/>
                <a:ea typeface="Canva Sans"/>
                <a:cs typeface="Canva Sans"/>
                <a:sym typeface="Canva Sans"/>
              </a:rPr>
              <a:t>text = https://www.argentina.gob.ar/noticias/se-pone-en-marcha-el-regimen-de-promocion-del-empleo-registrado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140036" t="-436039" r="0" b="-104056"/>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7" id="7"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8" id="8" descr="preencoded.png"/>
          <p:cNvSpPr/>
          <p:nvPr/>
        </p:nvSpPr>
        <p:spPr>
          <a:xfrm flipH="false" flipV="false" rot="0">
            <a:off x="0" y="0"/>
            <a:ext cx="18288000" cy="2758679"/>
          </a:xfrm>
          <a:custGeom>
            <a:avLst/>
            <a:gdLst/>
            <a:ahLst/>
            <a:cxnLst/>
            <a:rect r="r" b="b" t="t" l="l"/>
            <a:pathLst>
              <a:path h="2758679" w="18288000">
                <a:moveTo>
                  <a:pt x="0" y="0"/>
                </a:moveTo>
                <a:lnTo>
                  <a:pt x="18288000" y="0"/>
                </a:lnTo>
                <a:lnTo>
                  <a:pt x="18288000" y="2758679"/>
                </a:lnTo>
                <a:lnTo>
                  <a:pt x="0" y="2758679"/>
                </a:lnTo>
                <a:lnTo>
                  <a:pt x="0" y="0"/>
                </a:lnTo>
                <a:close/>
              </a:path>
            </a:pathLst>
          </a:custGeom>
          <a:blipFill>
            <a:blip r:embed="rId5"/>
            <a:stretch>
              <a:fillRect l="0" t="-64" r="0" b="-64"/>
            </a:stretch>
          </a:blipFill>
        </p:spPr>
      </p:sp>
      <p:sp>
        <p:nvSpPr>
          <p:cNvPr name="Freeform 9" id="9"/>
          <p:cNvSpPr/>
          <p:nvPr/>
        </p:nvSpPr>
        <p:spPr>
          <a:xfrm flipH="false" flipV="false" rot="0">
            <a:off x="15192375" y="9667875"/>
            <a:ext cx="3095625" cy="619125"/>
          </a:xfrm>
          <a:custGeom>
            <a:avLst/>
            <a:gdLst/>
            <a:ahLst/>
            <a:cxnLst/>
            <a:rect r="r" b="b" t="t" l="l"/>
            <a:pathLst>
              <a:path h="619125" w="3095625">
                <a:moveTo>
                  <a:pt x="0" y="0"/>
                </a:moveTo>
                <a:lnTo>
                  <a:pt x="3095625" y="0"/>
                </a:lnTo>
                <a:lnTo>
                  <a:pt x="3095625" y="619125"/>
                </a:lnTo>
                <a:lnTo>
                  <a:pt x="0" y="619125"/>
                </a:lnTo>
                <a:lnTo>
                  <a:pt x="0" y="0"/>
                </a:lnTo>
                <a:close/>
              </a:path>
            </a:pathLst>
          </a:custGeom>
          <a:blipFill>
            <a:blip r:embed="rId6"/>
            <a:stretch>
              <a:fillRect l="0" t="0" r="0" b="0"/>
            </a:stretch>
          </a:blipFill>
        </p:spPr>
      </p:sp>
      <p:sp>
        <p:nvSpPr>
          <p:cNvPr name="TextBox 10" id="10"/>
          <p:cNvSpPr txBox="true"/>
          <p:nvPr/>
        </p:nvSpPr>
        <p:spPr>
          <a:xfrm rot="0">
            <a:off x="772417" y="829567"/>
            <a:ext cx="16257920" cy="1843370"/>
          </a:xfrm>
          <a:prstGeom prst="rect">
            <a:avLst/>
          </a:prstGeom>
        </p:spPr>
        <p:txBody>
          <a:bodyPr anchor="t" rtlCol="false" tIns="0" lIns="0" bIns="0" rIns="0">
            <a:spAutoFit/>
          </a:bodyPr>
          <a:lstStyle/>
          <a:p>
            <a:pPr algn="l">
              <a:lnSpc>
                <a:spcPts val="5373"/>
              </a:lnSpc>
            </a:pPr>
            <a:r>
              <a:rPr lang="en-US" b="true" sz="4312" spc="-25">
                <a:solidFill>
                  <a:srgbClr val="3B4540"/>
                </a:solidFill>
                <a:latin typeface="TT Rounds Condensed Bold"/>
                <a:ea typeface="TT Rounds Condensed Bold"/>
                <a:cs typeface="TT Rounds Condensed Bold"/>
                <a:sym typeface="TT Rounds Condensed Bold"/>
              </a:rPr>
              <a:t>VI. ¿Cómo puede ayudarte el uso de IA en tu día a día?</a:t>
            </a:r>
          </a:p>
          <a:p>
            <a:pPr algn="l" marL="801532" indent="-400766" lvl="1">
              <a:lnSpc>
                <a:spcPts val="4625"/>
              </a:lnSpc>
              <a:buFont typeface="Arial"/>
              <a:buChar char="•"/>
            </a:pPr>
            <a:r>
              <a:rPr lang="en-US" sz="3712" spc="-22">
                <a:solidFill>
                  <a:srgbClr val="3B4540"/>
                </a:solidFill>
                <a:latin typeface="TT Rounds Condensed"/>
                <a:ea typeface="TT Rounds Condensed"/>
                <a:cs typeface="TT Rounds Condensed"/>
                <a:sym typeface="TT Rounds Condensed"/>
              </a:rPr>
              <a:t>Solicita al modelo que verifique si se cumplen las condiciones</a:t>
            </a:r>
          </a:p>
          <a:p>
            <a:pPr algn="l" marL="801532" indent="-400766" lvl="1">
              <a:lnSpc>
                <a:spcPts val="4627"/>
              </a:lnSpc>
              <a:buFont typeface="Arial"/>
              <a:buChar char="•"/>
            </a:pPr>
            <a:r>
              <a:rPr lang="en-US" sz="3712" spc="-22">
                <a:solidFill>
                  <a:srgbClr val="3B4540"/>
                </a:solidFill>
                <a:latin typeface="TT Rounds Condensed"/>
                <a:ea typeface="TT Rounds Condensed"/>
                <a:cs typeface="TT Rounds Condensed"/>
                <a:sym typeface="TT Rounds Condensed"/>
              </a:rPr>
              <a:t>Proporciona ejemplos de ejecuciones exitosas</a:t>
            </a:r>
          </a:p>
        </p:txBody>
      </p:sp>
      <p:sp>
        <p:nvSpPr>
          <p:cNvPr name="TextBox 11" id="11"/>
          <p:cNvSpPr txBox="true"/>
          <p:nvPr/>
        </p:nvSpPr>
        <p:spPr>
          <a:xfrm rot="0">
            <a:off x="1279221" y="3122670"/>
            <a:ext cx="16081289" cy="6373755"/>
          </a:xfrm>
          <a:prstGeom prst="rect">
            <a:avLst/>
          </a:prstGeom>
        </p:spPr>
        <p:txBody>
          <a:bodyPr anchor="t" rtlCol="false" tIns="0" lIns="0" bIns="0" rIns="0">
            <a:spAutoFit/>
          </a:bodyPr>
          <a:lstStyle/>
          <a:p>
            <a:pPr algn="l">
              <a:lnSpc>
                <a:spcPts val="4640"/>
              </a:lnSpc>
            </a:pPr>
            <a:r>
              <a:rPr lang="en-US" sz="3314">
                <a:solidFill>
                  <a:srgbClr val="3B4540"/>
                </a:solidFill>
                <a:latin typeface="Canva Sans"/>
                <a:ea typeface="Canva Sans"/>
                <a:cs typeface="Canva Sans"/>
                <a:sym typeface="Canva Sans"/>
              </a:rPr>
              <a:t>prompt = Se te proporcionará un texto de un dialogo, si no es el caso, responde “no es un dialogo”. Tu tarea es responder con un estilo coherente lo siguiente “{text}”</a:t>
            </a:r>
          </a:p>
          <a:p>
            <a:pPr algn="l">
              <a:lnSpc>
                <a:spcPts val="4640"/>
              </a:lnSpc>
            </a:pPr>
          </a:p>
          <a:p>
            <a:pPr algn="l">
              <a:lnSpc>
                <a:spcPts val="4640"/>
              </a:lnSpc>
            </a:pPr>
            <a:r>
              <a:rPr lang="en-US" sz="3314">
                <a:solidFill>
                  <a:srgbClr val="3B4540"/>
                </a:solidFill>
                <a:latin typeface="Canva Sans"/>
                <a:ea typeface="Canva Sans"/>
                <a:cs typeface="Canva Sans"/>
                <a:sym typeface="Canva Sans"/>
              </a:rPr>
              <a:t>text = </a:t>
            </a:r>
          </a:p>
          <a:p>
            <a:pPr algn="l">
              <a:lnSpc>
                <a:spcPts val="4640"/>
              </a:lnSpc>
            </a:pPr>
            <a:r>
              <a:rPr lang="en-US" sz="3314">
                <a:solidFill>
                  <a:srgbClr val="3B4540"/>
                </a:solidFill>
                <a:latin typeface="Canva Sans"/>
                <a:ea typeface="Canva Sans"/>
                <a:cs typeface="Canva Sans"/>
                <a:sym typeface="Canva Sans"/>
              </a:rPr>
              <a:t>&lt;niño&gt; : Enséñame sobre la paciencia.</a:t>
            </a:r>
          </a:p>
          <a:p>
            <a:pPr algn="l">
              <a:lnSpc>
                <a:spcPts val="4640"/>
              </a:lnSpc>
            </a:pPr>
            <a:r>
              <a:rPr lang="en-US" sz="3314">
                <a:solidFill>
                  <a:srgbClr val="3B4540"/>
                </a:solidFill>
                <a:latin typeface="Canva Sans"/>
                <a:ea typeface="Canva Sans"/>
                <a:cs typeface="Canva Sans"/>
                <a:sym typeface="Canva Sans"/>
              </a:rPr>
              <a:t>&lt;abuelo&gt; : El río que labra el valle más profundo brota de un modesto manantial; la sinfonía más grandiosa se origina a partir de una sola nota; el tapiz más intrincado comienza con un hilo solitario.</a:t>
            </a:r>
          </a:p>
          <a:p>
            <a:pPr algn="l">
              <a:lnSpc>
                <a:spcPts val="4640"/>
              </a:lnSpc>
            </a:pPr>
            <a:r>
              <a:rPr lang="en-US" sz="3314">
                <a:solidFill>
                  <a:srgbClr val="3B4540"/>
                </a:solidFill>
                <a:latin typeface="Canva Sans"/>
                <a:ea typeface="Canva Sans"/>
                <a:cs typeface="Canva Sans"/>
                <a:sym typeface="Canva Sans"/>
              </a:rPr>
              <a:t>&lt;niño&gt; : Enséñame sobre la resiliencia.</a:t>
            </a:r>
          </a:p>
          <a:p>
            <a:pPr algn="l">
              <a:lnSpc>
                <a:spcPts val="464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DAGWeFbXzIk</dc:identifier>
  <dcterms:modified xsi:type="dcterms:W3CDTF">2011-08-01T06:04:30Z</dcterms:modified>
  <cp:revision>1</cp:revision>
  <dc:title>Taller Práctico para la Creación de Herramientas Inteligentes (CLASE).pptx</dc:title>
</cp:coreProperties>
</file>